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9" r:id="rId1"/>
  </p:sldMasterIdLst>
  <p:notesMasterIdLst>
    <p:notesMasterId r:id="rId68"/>
  </p:notesMasterIdLst>
  <p:sldIdLst>
    <p:sldId id="418" r:id="rId2"/>
    <p:sldId id="307" r:id="rId3"/>
    <p:sldId id="337" r:id="rId4"/>
    <p:sldId id="336" r:id="rId5"/>
    <p:sldId id="339" r:id="rId6"/>
    <p:sldId id="340" r:id="rId7"/>
    <p:sldId id="341" r:id="rId8"/>
    <p:sldId id="342" r:id="rId9"/>
    <p:sldId id="343" r:id="rId10"/>
    <p:sldId id="344" r:id="rId11"/>
    <p:sldId id="345" r:id="rId12"/>
    <p:sldId id="346" r:id="rId13"/>
    <p:sldId id="347" r:id="rId14"/>
    <p:sldId id="348" r:id="rId15"/>
    <p:sldId id="349" r:id="rId16"/>
    <p:sldId id="351" r:id="rId17"/>
    <p:sldId id="352" r:id="rId18"/>
    <p:sldId id="353" r:id="rId19"/>
    <p:sldId id="354" r:id="rId20"/>
    <p:sldId id="355" r:id="rId21"/>
    <p:sldId id="356" r:id="rId22"/>
    <p:sldId id="358" r:id="rId23"/>
    <p:sldId id="360" r:id="rId24"/>
    <p:sldId id="361" r:id="rId25"/>
    <p:sldId id="362" r:id="rId26"/>
    <p:sldId id="363" r:id="rId27"/>
    <p:sldId id="364" r:id="rId28"/>
    <p:sldId id="309" r:id="rId29"/>
    <p:sldId id="330" r:id="rId30"/>
    <p:sldId id="332" r:id="rId31"/>
    <p:sldId id="335" r:id="rId32"/>
    <p:sldId id="365" r:id="rId33"/>
    <p:sldId id="366" r:id="rId34"/>
    <p:sldId id="310" r:id="rId35"/>
    <p:sldId id="311" r:id="rId36"/>
    <p:sldId id="312" r:id="rId37"/>
    <p:sldId id="315" r:id="rId38"/>
    <p:sldId id="313" r:id="rId39"/>
    <p:sldId id="314" r:id="rId40"/>
    <p:sldId id="368" r:id="rId41"/>
    <p:sldId id="316" r:id="rId42"/>
    <p:sldId id="317" r:id="rId43"/>
    <p:sldId id="277" r:id="rId44"/>
    <p:sldId id="260" r:id="rId45"/>
    <p:sldId id="261" r:id="rId46"/>
    <p:sldId id="262" r:id="rId47"/>
    <p:sldId id="263" r:id="rId48"/>
    <p:sldId id="265" r:id="rId49"/>
    <p:sldId id="264" r:id="rId50"/>
    <p:sldId id="271" r:id="rId51"/>
    <p:sldId id="266" r:id="rId52"/>
    <p:sldId id="272" r:id="rId53"/>
    <p:sldId id="273" r:id="rId54"/>
    <p:sldId id="416" r:id="rId55"/>
    <p:sldId id="407" r:id="rId56"/>
    <p:sldId id="408" r:id="rId57"/>
    <p:sldId id="409" r:id="rId58"/>
    <p:sldId id="410" r:id="rId59"/>
    <p:sldId id="411" r:id="rId60"/>
    <p:sldId id="278" r:id="rId61"/>
    <p:sldId id="412" r:id="rId62"/>
    <p:sldId id="413" r:id="rId63"/>
    <p:sldId id="359" r:id="rId64"/>
    <p:sldId id="414" r:id="rId65"/>
    <p:sldId id="415" r:id="rId66"/>
    <p:sldId id="417" r:id="rId67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Раздел по умолчанию" id="{D65461BA-2043-44C0-8F89-85D5D975DE54}">
          <p14:sldIdLst>
            <p14:sldId id="418"/>
            <p14:sldId id="307"/>
            <p14:sldId id="337"/>
            <p14:sldId id="336"/>
            <p14:sldId id="339"/>
            <p14:sldId id="340"/>
            <p14:sldId id="341"/>
            <p14:sldId id="342"/>
            <p14:sldId id="343"/>
            <p14:sldId id="344"/>
            <p14:sldId id="345"/>
            <p14:sldId id="346"/>
            <p14:sldId id="347"/>
            <p14:sldId id="348"/>
            <p14:sldId id="349"/>
            <p14:sldId id="351"/>
            <p14:sldId id="352"/>
            <p14:sldId id="353"/>
            <p14:sldId id="354"/>
            <p14:sldId id="355"/>
            <p14:sldId id="356"/>
            <p14:sldId id="358"/>
            <p14:sldId id="360"/>
            <p14:sldId id="361"/>
            <p14:sldId id="362"/>
            <p14:sldId id="363"/>
            <p14:sldId id="364"/>
            <p14:sldId id="309"/>
            <p14:sldId id="330"/>
            <p14:sldId id="332"/>
            <p14:sldId id="335"/>
            <p14:sldId id="365"/>
            <p14:sldId id="366"/>
            <p14:sldId id="310"/>
            <p14:sldId id="311"/>
            <p14:sldId id="312"/>
            <p14:sldId id="315"/>
            <p14:sldId id="313"/>
            <p14:sldId id="314"/>
            <p14:sldId id="368"/>
            <p14:sldId id="316"/>
            <p14:sldId id="317"/>
            <p14:sldId id="277"/>
            <p14:sldId id="260"/>
            <p14:sldId id="261"/>
            <p14:sldId id="262"/>
            <p14:sldId id="263"/>
            <p14:sldId id="265"/>
            <p14:sldId id="264"/>
            <p14:sldId id="271"/>
            <p14:sldId id="266"/>
            <p14:sldId id="272"/>
            <p14:sldId id="273"/>
          </p14:sldIdLst>
        </p14:section>
        <p14:section name="Раздел по умолчанию" id="{AD5A0AB1-FC01-E249-8225-32EE0B9839EF}">
          <p14:sldIdLst>
            <p14:sldId id="416"/>
            <p14:sldId id="407"/>
            <p14:sldId id="408"/>
            <p14:sldId id="409"/>
            <p14:sldId id="410"/>
            <p14:sldId id="411"/>
            <p14:sldId id="278"/>
            <p14:sldId id="412"/>
            <p14:sldId id="413"/>
            <p14:sldId id="359"/>
            <p14:sldId id="414"/>
            <p14:sldId id="415"/>
            <p14:sldId id="417"/>
          </p14:sldIdLst>
        </p14:section>
        <p14:section name="Раздел без заголовка" id="{16DB97A5-722F-7B4F-9D62-9D4628B35F64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1E1E1"/>
    <a:srgbClr val="BCBCBC"/>
    <a:srgbClr val="ADADAD"/>
    <a:srgbClr val="B9B9B9"/>
    <a:srgbClr val="C1C1C1"/>
    <a:srgbClr val="E2E2E2"/>
    <a:srgbClr val="EBEB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5039" autoAdjust="0"/>
  </p:normalViewPr>
  <p:slideViewPr>
    <p:cSldViewPr snapToGrid="0">
      <p:cViewPr varScale="1">
        <p:scale>
          <a:sx n="80" d="100"/>
          <a:sy n="80" d="100"/>
        </p:scale>
        <p:origin x="1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71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8B4000-A21F-40EE-8D5E-E4AAA0BC5E90}" type="datetimeFigureOut">
              <a:rPr lang="ru-RU" smtClean="0"/>
              <a:t>30.09.2025</a:t>
            </a:fld>
            <a:endParaRPr lang="ru-RU" dirty="0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 dirty="0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8B90EB-E66D-4319-A180-46AEF6705EF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9465136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B90EB-E66D-4319-A180-46AEF6705EF5}" type="slidenum">
              <a:rPr lang="ru-RU" smtClean="0"/>
              <a:t>43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6416081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B90EB-E66D-4319-A180-46AEF6705EF5}" type="slidenum">
              <a:rPr lang="ru-RU" smtClean="0"/>
              <a:t>46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8631052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B90EB-E66D-4319-A180-46AEF6705EF5}" type="slidenum">
              <a:rPr lang="ru-RU" smtClean="0"/>
              <a:t>48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5875223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B90EB-E66D-4319-A180-46AEF6705EF5}" type="slidenum">
              <a:rPr lang="ru-RU" smtClean="0"/>
              <a:t>49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7296783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B90EB-E66D-4319-A180-46AEF6705EF5}" type="slidenum">
              <a:rPr lang="ru-RU" smtClean="0"/>
              <a:t>51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6696498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DE6A51C-38EC-43A7-B98D-1DABBE564C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726F820A-B6A5-4AAB-ABA7-E461960FF9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C8131D0E-46B3-42A3-9205-6DA4B8EC3E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EB60-7BED-4743-B07B-4B598A5CADC4}" type="datetimeFigureOut">
              <a:rPr lang="ru-RU" smtClean="0"/>
              <a:t>30.09.2025</a:t>
            </a:fld>
            <a:endParaRPr lang="ru-RU" dirty="0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881695A2-DF9A-45F1-85D2-721144F426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B8BBA04B-8590-4193-B09E-15351688B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459C-1B5C-4763-A7ED-D47843B92E4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38465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5E9A4C3-C4D0-4903-9D36-FD5443770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0AD63612-A293-44EF-9D86-48AE0BA808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39A8B113-19FF-4A92-A92D-31FA9D316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EB60-7BED-4743-B07B-4B598A5CADC4}" type="datetimeFigureOut">
              <a:rPr lang="ru-RU" smtClean="0"/>
              <a:t>30.09.2025</a:t>
            </a:fld>
            <a:endParaRPr lang="ru-RU" dirty="0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9C9C8808-979B-45B4-AEEC-00AA3C87D3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A37D73-725B-4D86-984C-4A95FB3F0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459C-1B5C-4763-A7ED-D47843B92E4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665608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080C33E-7901-4292-8C8A-E7CB0A8B3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881B618A-434D-4726-AAA0-E4C7E7F3DC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D1C86BA1-870A-4CF1-9BEC-EA54D807E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EB60-7BED-4743-B07B-4B598A5CADC4}" type="datetimeFigureOut">
              <a:rPr lang="ru-RU" smtClean="0"/>
              <a:t>30.09.2025</a:t>
            </a:fld>
            <a:endParaRPr lang="ru-RU" dirty="0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25F5D3AF-B7F5-42CD-AA94-8E923AEA3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8A67442C-443E-4AA8-B7BE-863923E62D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459C-1B5C-4763-A7ED-D47843B92E4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106975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093493-8C12-40C4-863A-704A8A0420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CB4380E5-246C-4DC3-B2F3-08008B1962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022DB465-940C-44C2-886A-A5E6C5F5A3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E8CEA5A7-A852-4834-91C1-EFD154C7F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EB60-7BED-4743-B07B-4B598A5CADC4}" type="datetimeFigureOut">
              <a:rPr lang="ru-RU" smtClean="0"/>
              <a:t>30.09.2025</a:t>
            </a:fld>
            <a:endParaRPr lang="ru-RU" dirty="0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9DDAF76C-C670-45C7-B579-5A13350FC6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FD7CA2CC-FDBF-4872-9E78-B5A74DB7E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459C-1B5C-4763-A7ED-D47843B92E4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008627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64193AB-8656-4166-A16A-B64E6C84A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492800AC-6E7A-48A7-B95B-1AA5F58CFF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DB6F251B-157D-425C-B095-ACAF3393DA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3A946CFB-8F74-4126-AF26-12C4B627351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E55D6170-A50E-4C81-8EC5-614D3518F6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>
            <a:extLst>
              <a:ext uri="{FF2B5EF4-FFF2-40B4-BE49-F238E27FC236}">
                <a16:creationId xmlns:a16="http://schemas.microsoft.com/office/drawing/2014/main" id="{76E83632-B45B-4DE1-BB49-26DF710AB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EB60-7BED-4743-B07B-4B598A5CADC4}" type="datetimeFigureOut">
              <a:rPr lang="ru-RU" smtClean="0"/>
              <a:t>30.09.2025</a:t>
            </a:fld>
            <a:endParaRPr lang="ru-RU" dirty="0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id="{ADB9AD36-4C3C-4716-B928-A60B71C512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5EB716E6-E33A-4B17-A48C-F4084FCBF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459C-1B5C-4763-A7ED-D47843B92E4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260717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D2ADBCD-F299-4C0A-9DA1-E576C3D43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E342D2D6-9DCB-463E-8B28-0103019F6C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EB60-7BED-4743-B07B-4B598A5CADC4}" type="datetimeFigureOut">
              <a:rPr lang="ru-RU" smtClean="0"/>
              <a:t>30.09.2025</a:t>
            </a:fld>
            <a:endParaRPr lang="ru-RU" dirty="0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27863EA8-F4BE-402E-8487-77506B3F8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941552D7-B714-4EF2-9CE0-0F7BD1E36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459C-1B5C-4763-A7ED-D47843B92E4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719845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:a16="http://schemas.microsoft.com/office/drawing/2014/main" id="{8B78E817-13AA-4CC6-B487-27AB86CE0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EB60-7BED-4743-B07B-4B598A5CADC4}" type="datetimeFigureOut">
              <a:rPr lang="ru-RU" smtClean="0"/>
              <a:t>30.09.2025</a:t>
            </a:fld>
            <a:endParaRPr lang="ru-RU" dirty="0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21E92F46-83FE-43FB-9B1C-1613D92A95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136EFBCA-52C1-4066-81B5-3ABF5AE9D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459C-1B5C-4763-A7ED-D47843B92E4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932190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F7587CC-8A84-46F2-B338-BAA57E66D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76B88A04-28FA-406A-81D0-705CA7320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35EBB1F0-0F3C-4B3A-A803-B27BD9C3DE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FC0AFB25-C11B-45FA-947A-68206ED88D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EB60-7BED-4743-B07B-4B598A5CADC4}" type="datetimeFigureOut">
              <a:rPr lang="ru-RU" smtClean="0"/>
              <a:t>30.09.2025</a:t>
            </a:fld>
            <a:endParaRPr lang="ru-RU" dirty="0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09F476C5-CC08-459D-B040-4223CAE8B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C304B156-400C-4F0E-AEF4-8D4F735BB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459C-1B5C-4763-A7ED-D47843B92E4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1584204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1D7B3BB-3F10-456B-BA1D-D5464EC7BF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id="{CF6DB45C-C906-42B8-808C-53E319E4DF6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794442F7-BE30-4730-BDC4-C370602BA9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7CECC2C9-D2F5-4CD7-9896-E45E39239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EB60-7BED-4743-B07B-4B598A5CADC4}" type="datetimeFigureOut">
              <a:rPr lang="ru-RU" smtClean="0"/>
              <a:t>30.09.2025</a:t>
            </a:fld>
            <a:endParaRPr lang="ru-RU" dirty="0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F935E651-E30E-4CFF-B338-E078E108C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D12A432C-C7B0-4F69-936A-CFCAEB30E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459C-1B5C-4763-A7ED-D47843B92E4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205539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E6CCDAD-0B11-436C-AE8E-14EAC19EA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6B91BEE2-EDCB-442D-96C9-32D0048FD0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93A82D57-F628-4B84-82AD-4AEDF964C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EB60-7BED-4743-B07B-4B598A5CADC4}" type="datetimeFigureOut">
              <a:rPr lang="ru-RU" smtClean="0"/>
              <a:t>30.09.2025</a:t>
            </a:fld>
            <a:endParaRPr lang="ru-RU" dirty="0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5A50C67E-FA33-4543-98E9-A9EEE9C055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3F50C9D-58F5-4E7B-8E44-D6B7E55B44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459C-1B5C-4763-A7ED-D47843B92E4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703447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id="{69848180-8AB0-4F2E-8037-E3BE4C612CB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6DF3716D-32CA-4110-AB84-F800B632B7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C9962E6B-7833-4393-8264-8E0E1D72F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EB60-7BED-4743-B07B-4B598A5CADC4}" type="datetimeFigureOut">
              <a:rPr lang="ru-RU" smtClean="0"/>
              <a:t>30.09.2025</a:t>
            </a:fld>
            <a:endParaRPr lang="ru-RU" dirty="0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4E5FDCD6-E4A2-4D9C-AFC1-F8459FE3D4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79462453-2186-4EDC-8125-3452E54D9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459C-1B5C-4763-A7ED-D47843B92E4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253868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DEFA7AF-004C-4CDD-A3B7-D43327812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59A714B9-20AF-4686-8249-CC1B83719D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1944FB50-C4DA-463B-ACEA-85B8E6729A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B3EB60-7BED-4743-B07B-4B598A5CADC4}" type="datetimeFigureOut">
              <a:rPr lang="ru-RU" smtClean="0"/>
              <a:t>30.09.2025</a:t>
            </a:fld>
            <a:endParaRPr lang="ru-RU" dirty="0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3846EEE5-C108-46DF-A2A2-3BB285E003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3169A10C-0EA4-450F-BA4B-B3380C5CA7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22459C-1B5C-4763-A7ED-D47843B92E4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670392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0" r:id="rId1"/>
    <p:sldLayoutId id="2147483841" r:id="rId2"/>
    <p:sldLayoutId id="2147483842" r:id="rId3"/>
    <p:sldLayoutId id="2147483843" r:id="rId4"/>
    <p:sldLayoutId id="2147483844" r:id="rId5"/>
    <p:sldLayoutId id="2147483845" r:id="rId6"/>
    <p:sldLayoutId id="2147483846" r:id="rId7"/>
    <p:sldLayoutId id="2147483847" r:id="rId8"/>
    <p:sldLayoutId id="2147483848" r:id="rId9"/>
    <p:sldLayoutId id="2147483849" r:id="rId10"/>
    <p:sldLayoutId id="214748385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g"/><Relationship Id="rId3" Type="http://schemas.openxmlformats.org/officeDocument/2006/relationships/image" Target="../media/image15.png"/><Relationship Id="rId7" Type="http://schemas.openxmlformats.org/officeDocument/2006/relationships/image" Target="../media/image18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g"/><Relationship Id="rId5" Type="http://schemas.microsoft.com/office/2007/relationships/hdphoto" Target="../media/hdphoto1.wdp"/><Relationship Id="rId10" Type="http://schemas.openxmlformats.org/officeDocument/2006/relationships/image" Target="../media/image21.png"/><Relationship Id="rId4" Type="http://schemas.openxmlformats.org/officeDocument/2006/relationships/image" Target="../media/image16.png"/><Relationship Id="rId9" Type="http://schemas.openxmlformats.org/officeDocument/2006/relationships/image" Target="../media/image20.jp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jp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notesSlide" Target="../notesSlides/notesSlide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jp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png"/><Relationship Id="rId7" Type="http://schemas.openxmlformats.org/officeDocument/2006/relationships/image" Target="../media/image3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jpeg"/><Relationship Id="rId5" Type="http://schemas.openxmlformats.org/officeDocument/2006/relationships/image" Target="../media/image37.jpg"/><Relationship Id="rId4" Type="http://schemas.openxmlformats.org/officeDocument/2006/relationships/image" Target="../media/image36.jp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5.jpeg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8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notesSlide" Target="../notesSlides/notesSlide5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jpg"/><Relationship Id="rId5" Type="http://schemas.openxmlformats.org/officeDocument/2006/relationships/image" Target="../media/image52.jpg"/><Relationship Id="rId4" Type="http://schemas.openxmlformats.org/officeDocument/2006/relationships/image" Target="../media/image51.jp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hyperlink" Target="http://sretenie.com/book/element.php?ID=57590" TargetMode="External"/><Relationship Id="rId2" Type="http://schemas.openxmlformats.org/officeDocument/2006/relationships/hyperlink" Target="http://sretenie.com/avtor/?avt_id=175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8.JPG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47D172DF-AA15-459A-B06A-B47BB66ED5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7053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20EFF19-2171-4D4E-A626-C7CC2DAD152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ru-RU" sz="4800" b="1" dirty="0">
                <a:latin typeface="Cambria" panose="020405030504060302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Взаимодействие Церкви и государства в области образования</a:t>
            </a:r>
            <a:endParaRPr lang="ru-RU" sz="4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A03856D7-0435-4838-B431-0B6EBF2DDF9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ru-RU" sz="3600" b="1" dirty="0"/>
              <a:t>Митрополит Владивостокский и Приморский Павел</a:t>
            </a:r>
          </a:p>
        </p:txBody>
      </p:sp>
    </p:spTree>
    <p:extLst>
      <p:ext uri="{BB962C8B-B14F-4D97-AF65-F5344CB8AC3E}">
        <p14:creationId xmlns:p14="http://schemas.microsoft.com/office/powerpoint/2010/main" val="42599667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33955" y="230587"/>
            <a:ext cx="11489636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</a:t>
            </a:r>
            <a:r>
              <a:rPr lang="ru-RU" sz="4000" b="1" dirty="0">
                <a:solidFill>
                  <a:prstClr val="black"/>
                </a:solidFill>
              </a:rPr>
              <a:t>Традиционные ценности</a:t>
            </a:r>
            <a:r>
              <a:rPr lang="ru-RU" sz="4000" dirty="0">
                <a:solidFill>
                  <a:prstClr val="black"/>
                </a:solidFill>
              </a:rPr>
              <a:t> – </a:t>
            </a:r>
            <a:r>
              <a:rPr lang="ru-RU" sz="4000" spc="100" dirty="0">
                <a:solidFill>
                  <a:prstClr val="black"/>
                </a:solidFill>
              </a:rPr>
              <a:t>нравственные ориентиры, формирующие мировоззрение граждан России, передаваемые от поколения к поколению, лежащие в основе общероссийской гражданской идентичности и единого культурного пространства страны, укрепляющие гражданское единство, нашедшие свое уникальное, самобытное проявление в духовном, историческом и культурном развитии многонационального народа России.</a:t>
            </a:r>
            <a:endParaRPr kumimoji="0" lang="ru-RU" sz="4000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13691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33955" y="230587"/>
            <a:ext cx="11489636" cy="67249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К традиционным ценностям относятся:</a:t>
            </a:r>
          </a:p>
          <a:p>
            <a:pPr lvl="0" algn="just">
              <a:spcBef>
                <a:spcPts val="600"/>
              </a:spcBef>
            </a:pPr>
            <a:r>
              <a:rPr lang="ru-RU" sz="2800" b="1" dirty="0">
                <a:solidFill>
                  <a:prstClr val="black"/>
                </a:solidFill>
              </a:rPr>
              <a:t>•	</a:t>
            </a:r>
            <a:r>
              <a:rPr lang="ru-RU" sz="2800" b="1" spc="100" dirty="0">
                <a:solidFill>
                  <a:prstClr val="black"/>
                </a:solidFill>
              </a:rPr>
              <a:t>жизнь и достоинство;</a:t>
            </a:r>
          </a:p>
          <a:p>
            <a:pPr lvl="0" algn="just">
              <a:spcBef>
                <a:spcPts val="600"/>
              </a:spcBef>
            </a:pPr>
            <a:r>
              <a:rPr lang="ru-RU" sz="2800" b="1" spc="100" dirty="0">
                <a:solidFill>
                  <a:prstClr val="black"/>
                </a:solidFill>
              </a:rPr>
              <a:t>•	права и свободы человека;</a:t>
            </a:r>
          </a:p>
          <a:p>
            <a:pPr lvl="0" algn="just">
              <a:spcBef>
                <a:spcPts val="600"/>
              </a:spcBef>
            </a:pPr>
            <a:r>
              <a:rPr lang="ru-RU" sz="2800" b="1" spc="100" dirty="0">
                <a:solidFill>
                  <a:prstClr val="black"/>
                </a:solidFill>
              </a:rPr>
              <a:t>•	патриотизм и гражданственность;</a:t>
            </a:r>
          </a:p>
          <a:p>
            <a:pPr lvl="0" algn="just">
              <a:spcBef>
                <a:spcPts val="600"/>
              </a:spcBef>
            </a:pPr>
            <a:r>
              <a:rPr lang="ru-RU" sz="2800" b="1" spc="100" dirty="0">
                <a:solidFill>
                  <a:prstClr val="black"/>
                </a:solidFill>
              </a:rPr>
              <a:t>•	служение Отечеству и ответственность за его судьбу;</a:t>
            </a:r>
          </a:p>
          <a:p>
            <a:pPr lvl="0" algn="just">
              <a:spcBef>
                <a:spcPts val="600"/>
              </a:spcBef>
            </a:pPr>
            <a:r>
              <a:rPr lang="ru-RU" sz="2800" b="1" spc="100" dirty="0">
                <a:solidFill>
                  <a:prstClr val="black"/>
                </a:solidFill>
              </a:rPr>
              <a:t>•	высокие нравственные идеалы;</a:t>
            </a:r>
          </a:p>
          <a:p>
            <a:pPr lvl="0" algn="just">
              <a:spcBef>
                <a:spcPts val="600"/>
              </a:spcBef>
            </a:pPr>
            <a:r>
              <a:rPr lang="ru-RU" sz="2800" b="1" spc="100" dirty="0">
                <a:solidFill>
                  <a:prstClr val="black"/>
                </a:solidFill>
              </a:rPr>
              <a:t>•	крепкая семья и созидательный труд;</a:t>
            </a:r>
          </a:p>
          <a:p>
            <a:pPr lvl="0" algn="just">
              <a:spcBef>
                <a:spcPts val="600"/>
              </a:spcBef>
            </a:pPr>
            <a:r>
              <a:rPr lang="ru-RU" sz="2800" b="1" spc="100" dirty="0">
                <a:solidFill>
                  <a:prstClr val="black"/>
                </a:solidFill>
              </a:rPr>
              <a:t>•	приоритет духовного над материальным;</a:t>
            </a:r>
          </a:p>
          <a:p>
            <a:pPr lvl="0" algn="just">
              <a:spcBef>
                <a:spcPts val="600"/>
              </a:spcBef>
            </a:pPr>
            <a:r>
              <a:rPr lang="ru-RU" sz="2800" b="1" spc="100" dirty="0">
                <a:solidFill>
                  <a:prstClr val="black"/>
                </a:solidFill>
              </a:rPr>
              <a:t>•	гуманизм, милосердие и справедливость;</a:t>
            </a:r>
          </a:p>
          <a:p>
            <a:pPr lvl="0" algn="just">
              <a:spcBef>
                <a:spcPts val="600"/>
              </a:spcBef>
            </a:pPr>
            <a:r>
              <a:rPr lang="ru-RU" sz="2800" b="1" spc="100" dirty="0">
                <a:solidFill>
                  <a:prstClr val="black"/>
                </a:solidFill>
              </a:rPr>
              <a:t>•	коллективизм, взаимопомощь и взаимоуважение;</a:t>
            </a:r>
          </a:p>
          <a:p>
            <a:pPr lvl="0" algn="just">
              <a:spcBef>
                <a:spcPts val="600"/>
              </a:spcBef>
            </a:pPr>
            <a:r>
              <a:rPr lang="ru-RU" sz="2800" b="1" spc="100" dirty="0">
                <a:solidFill>
                  <a:prstClr val="black"/>
                </a:solidFill>
              </a:rPr>
              <a:t>•	историческая память и преемственность поколений;</a:t>
            </a:r>
          </a:p>
          <a:p>
            <a:pPr lvl="0" algn="just">
              <a:spcBef>
                <a:spcPts val="600"/>
              </a:spcBef>
            </a:pPr>
            <a:r>
              <a:rPr lang="ru-RU" sz="2800" b="1" spc="100" dirty="0">
                <a:solidFill>
                  <a:prstClr val="black"/>
                </a:solidFill>
              </a:rPr>
              <a:t>•	единство народов России.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445864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33955" y="230587"/>
            <a:ext cx="11489636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</a:t>
            </a:r>
            <a:r>
              <a:rPr lang="ru-RU" sz="4200" spc="100" dirty="0">
                <a:solidFill>
                  <a:prstClr val="black"/>
                </a:solidFill>
              </a:rPr>
              <a:t>Христианство, ислам, буддизм, иудаизм и другие религии, являющиеся неотъемлемой частью российского исторического и духовного наследия, оказали значительное влияние на формирование традиционных ценностей, общих для верующих и неверующих граждан. Особая роль в становлении и укреплении традиционных ценностей принадлежит </a:t>
            </a:r>
            <a:r>
              <a:rPr lang="ru-RU" sz="4200" b="1" spc="100" dirty="0">
                <a:solidFill>
                  <a:prstClr val="black"/>
                </a:solidFill>
              </a:rPr>
              <a:t>Православию.</a:t>
            </a:r>
            <a:endParaRPr kumimoji="0" lang="ru-RU" sz="4200" b="0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22421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			</a:t>
            </a:r>
            <a:r>
              <a:rPr lang="ru-RU" sz="4400" spc="100" dirty="0">
                <a:solidFill>
                  <a:prstClr val="black"/>
                </a:solidFill>
              </a:rPr>
              <a:t>Российская Федерация рассматривает традиционные ценности как основу российского общества, позволяющую защищать и укреплять суверенитет России, обеспечивать единство нашей многонациональной и многоконфессиональной страны, осуществлять </a:t>
            </a:r>
            <a:r>
              <a:rPr lang="ru-RU" sz="4400" b="1" spc="100" dirty="0">
                <a:solidFill>
                  <a:prstClr val="black"/>
                </a:solidFill>
              </a:rPr>
              <a:t>сбережение народа </a:t>
            </a:r>
            <a:r>
              <a:rPr lang="ru-RU" sz="4400" spc="100" dirty="0">
                <a:solidFill>
                  <a:prstClr val="black"/>
                </a:solidFill>
              </a:rPr>
              <a:t>России и развитие человеческого потенциала.</a:t>
            </a:r>
            <a:endParaRPr kumimoji="0" lang="ru-RU" sz="4400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28271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</a:t>
            </a:r>
            <a:r>
              <a:rPr lang="ru-RU" sz="4200" spc="100" dirty="0">
                <a:solidFill>
                  <a:prstClr val="black"/>
                </a:solidFill>
              </a:rPr>
              <a:t>Государственная политика по сохранению и укреплению традиционных ценностей реализуется в области </a:t>
            </a:r>
            <a:r>
              <a:rPr lang="ru-RU" sz="4200" b="1" spc="100" dirty="0">
                <a:solidFill>
                  <a:prstClr val="black"/>
                </a:solidFill>
              </a:rPr>
              <a:t>образования и воспитания, работы с молодежью и культуры</a:t>
            </a:r>
            <a:r>
              <a:rPr lang="ru-RU" sz="4200" spc="100" dirty="0">
                <a:solidFill>
                  <a:prstClr val="black"/>
                </a:solidFill>
              </a:rPr>
              <a:t>... В реализации такой государственной политики участвуют </a:t>
            </a:r>
            <a:r>
              <a:rPr lang="ru-RU" sz="4200" b="1" spc="100" dirty="0">
                <a:solidFill>
                  <a:prstClr val="black"/>
                </a:solidFill>
              </a:rPr>
              <a:t>федеральные органы исполнительной власти… и иные органы публичной власти в пределах своих полномочий.</a:t>
            </a:r>
            <a:endParaRPr kumimoji="0" lang="ru-RU" sz="42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83256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</a:t>
            </a:r>
            <a:r>
              <a:rPr lang="ru-RU" sz="4200" spc="100" dirty="0">
                <a:solidFill>
                  <a:prstClr val="black"/>
                </a:solidFill>
              </a:rPr>
              <a:t>Осмысление социальных, культурных, технологических процессов и явлений с опорой на традиционные ценности и накопленный культурно-исторический опыт позволяет народу России своевременно и эффективно реагировать на </a:t>
            </a:r>
            <a:r>
              <a:rPr lang="ru-RU" sz="4200" b="1" spc="100" dirty="0">
                <a:solidFill>
                  <a:prstClr val="black"/>
                </a:solidFill>
              </a:rPr>
              <a:t>новые вызовы и угрозы</a:t>
            </a:r>
            <a:r>
              <a:rPr lang="ru-RU" sz="4200" spc="100" dirty="0">
                <a:solidFill>
                  <a:prstClr val="black"/>
                </a:solidFill>
              </a:rPr>
              <a:t>, сохраняя общероссийскую гражданскую идентичность.</a:t>
            </a:r>
            <a:endParaRPr kumimoji="0" lang="ru-RU" sz="42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413959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</a:t>
            </a:r>
            <a:r>
              <a:rPr lang="ru-RU" sz="3600" spc="100" dirty="0">
                <a:solidFill>
                  <a:prstClr val="black"/>
                </a:solidFill>
              </a:rPr>
              <a:t>Угрозу традиционным ценностям представляют деятельность экстремистских и террористических организаций, отдельных средств массовой информации и массовых коммуникаций, действия Соединенных Штатов Америки и других недружественных иностранных государств, ряда транснациональных корпораций и иностранных некоммерческих организаций, а также деятельность некоторых организаций и лиц на территории России.</a:t>
            </a:r>
            <a:endParaRPr kumimoji="0" lang="ru-RU" sz="36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2453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63401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</a:t>
            </a:r>
            <a:r>
              <a:rPr lang="ru-RU" sz="4000" b="1" spc="100" dirty="0">
                <a:solidFill>
                  <a:prstClr val="black"/>
                </a:solidFill>
              </a:rPr>
              <a:t>Маргарэт Тэтчер: </a:t>
            </a:r>
            <a:r>
              <a:rPr lang="ru-RU" sz="4000" spc="100" dirty="0">
                <a:solidFill>
                  <a:prstClr val="black"/>
                </a:solidFill>
              </a:rPr>
              <a:t>«На территории России экономически оправдано проживание 15 миллионов человек, обслуживающих скважины и рудники».</a:t>
            </a:r>
          </a:p>
          <a:p>
            <a:pPr lvl="0" algn="just">
              <a:spcBef>
                <a:spcPts val="600"/>
              </a:spcBef>
            </a:pPr>
            <a:r>
              <a:rPr lang="ru-RU" sz="4000" spc="100" dirty="0">
                <a:solidFill>
                  <a:prstClr val="black"/>
                </a:solidFill>
              </a:rPr>
              <a:t>Премьер-министр Великобритании </a:t>
            </a:r>
            <a:r>
              <a:rPr lang="ru-RU" sz="4000" b="1" spc="100" dirty="0">
                <a:solidFill>
                  <a:prstClr val="black"/>
                </a:solidFill>
              </a:rPr>
              <a:t>Джон Мейджер:</a:t>
            </a:r>
            <a:r>
              <a:rPr lang="ru-RU" sz="4000" spc="100" dirty="0">
                <a:solidFill>
                  <a:prstClr val="black"/>
                </a:solidFill>
              </a:rPr>
              <a:t> «Задача России после проигрыша холодной войны - обеспечить ресурсами благополучные страны. Но для этого им нужно всего 50-60 миллионов человек».</a:t>
            </a:r>
          </a:p>
          <a:p>
            <a:pPr lvl="0" algn="just">
              <a:spcBef>
                <a:spcPts val="600"/>
              </a:spcBef>
            </a:pPr>
            <a:endParaRPr kumimoji="0" lang="ru-RU" sz="36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27264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63401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</a:t>
            </a:r>
            <a:r>
              <a:rPr lang="ru-RU" sz="3600" spc="100" dirty="0">
                <a:solidFill>
                  <a:prstClr val="black"/>
                </a:solidFill>
              </a:rPr>
              <a:t>Советник Президента США </a:t>
            </a:r>
            <a:r>
              <a:rPr lang="ru-RU" sz="3600" b="1" spc="100" dirty="0">
                <a:solidFill>
                  <a:prstClr val="black"/>
                </a:solidFill>
              </a:rPr>
              <a:t>Збигнев Бжезинский:</a:t>
            </a:r>
            <a:r>
              <a:rPr lang="ru-RU" sz="3600" spc="100" dirty="0">
                <a:solidFill>
                  <a:prstClr val="black"/>
                </a:solidFill>
              </a:rPr>
              <a:t> «Чем меньше населения будет на этой территории, тем успешнее будет происходить ее освоение Западом». «Славянство - русские, белорусы, украинцы - самые непокорные народы в мире. Их можно уничтожить, но не покорить. Вот почему это семя подлежит ликвидации».</a:t>
            </a:r>
          </a:p>
          <a:p>
            <a:pPr lvl="0" algn="just">
              <a:spcBef>
                <a:spcPts val="600"/>
              </a:spcBef>
            </a:pPr>
            <a:r>
              <a:rPr lang="ru-RU" sz="3600" spc="100" dirty="0">
                <a:solidFill>
                  <a:prstClr val="black"/>
                </a:solidFill>
              </a:rPr>
              <a:t>«Гитлер был глупым мальчиком, он действовал открыто. У нас не будет следов».</a:t>
            </a:r>
          </a:p>
          <a:p>
            <a:pPr lvl="0" algn="just">
              <a:spcBef>
                <a:spcPts val="600"/>
              </a:spcBef>
            </a:pPr>
            <a:endParaRPr kumimoji="0" lang="ru-RU" sz="36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22197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62940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200" b="1" dirty="0">
                <a:solidFill>
                  <a:prstClr val="black"/>
                </a:solidFill>
              </a:rPr>
              <a:t>	</a:t>
            </a:r>
            <a:r>
              <a:rPr lang="ru-RU" sz="3200" b="1" spc="100" dirty="0">
                <a:solidFill>
                  <a:prstClr val="black"/>
                </a:solidFill>
              </a:rPr>
              <a:t>Билл Клинтон</a:t>
            </a:r>
            <a:r>
              <a:rPr lang="ru-RU" sz="3200" spc="100" dirty="0">
                <a:solidFill>
                  <a:prstClr val="black"/>
                </a:solidFill>
              </a:rPr>
              <a:t>: «Цель НАТО - в будущем ввести миротворческие силы в регионы этнических конфликтов и пограничных разногласий от Атлантического океана ДО УРАЛЬСКИХ ГОР».</a:t>
            </a:r>
          </a:p>
          <a:p>
            <a:pPr lvl="0" algn="just">
              <a:spcBef>
                <a:spcPts val="600"/>
              </a:spcBef>
            </a:pPr>
            <a:r>
              <a:rPr lang="ru-RU" sz="3200" b="1" spc="100" dirty="0">
                <a:solidFill>
                  <a:prstClr val="black"/>
                </a:solidFill>
              </a:rPr>
              <a:t>Генри Киссинджер</a:t>
            </a:r>
            <a:r>
              <a:rPr lang="ru-RU" sz="3200" spc="100" dirty="0">
                <a:solidFill>
                  <a:prstClr val="black"/>
                </a:solidFill>
              </a:rPr>
              <a:t>: «Распад Советского Союза - это, безусловно, важнейшее событие современности, и администрация Буша проявила в своем подходе в этой проблеме поразительное искусство…</a:t>
            </a:r>
          </a:p>
          <a:p>
            <a:pPr lvl="0" algn="just">
              <a:spcBef>
                <a:spcPts val="600"/>
              </a:spcBef>
            </a:pPr>
            <a:r>
              <a:rPr lang="ru-RU" sz="3200" spc="100" dirty="0">
                <a:solidFill>
                  <a:prstClr val="black"/>
                </a:solidFill>
              </a:rPr>
              <a:t>Я предпочту в России хаос и гражданскую войну тенденции воссоединения ее в единое, крепкое, централизованное государство».</a:t>
            </a:r>
          </a:p>
          <a:p>
            <a:pPr lvl="0" algn="just">
              <a:spcBef>
                <a:spcPts val="600"/>
              </a:spcBef>
            </a:pPr>
            <a:endParaRPr kumimoji="0" lang="ru-RU" sz="36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38894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62632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</a:t>
            </a:r>
            <a:r>
              <a:rPr lang="ru-RU" sz="3600" spc="100" dirty="0">
                <a:solidFill>
                  <a:prstClr val="black"/>
                </a:solidFill>
              </a:rPr>
              <a:t>Конгрессмен США </a:t>
            </a:r>
            <a:r>
              <a:rPr lang="ru-RU" sz="3600" b="1" spc="100" dirty="0">
                <a:solidFill>
                  <a:prstClr val="black"/>
                </a:solidFill>
              </a:rPr>
              <a:t>Джейми Раскин</a:t>
            </a:r>
            <a:r>
              <a:rPr lang="ru-RU" sz="3600" spc="100" dirty="0">
                <a:solidFill>
                  <a:prstClr val="black"/>
                </a:solidFill>
              </a:rPr>
              <a:t>, который вёл борьбу за легализацию однополых браков, высказался: «Россия – </a:t>
            </a:r>
            <a:r>
              <a:rPr lang="ru-RU" sz="3600" b="1" spc="100" dirty="0">
                <a:solidFill>
                  <a:prstClr val="black"/>
                </a:solidFill>
              </a:rPr>
              <a:t>православная христианская страна</a:t>
            </a:r>
            <a:r>
              <a:rPr lang="ru-RU" sz="3600" spc="100" dirty="0">
                <a:solidFill>
                  <a:prstClr val="black"/>
                </a:solidFill>
              </a:rPr>
              <a:t> </a:t>
            </a:r>
            <a:r>
              <a:rPr lang="ru-RU" sz="3600" b="1" spc="100" dirty="0">
                <a:solidFill>
                  <a:prstClr val="black"/>
                </a:solidFill>
              </a:rPr>
              <a:t>с традиционными ценностями,</a:t>
            </a:r>
            <a:r>
              <a:rPr lang="ru-RU" sz="3600" spc="100" dirty="0">
                <a:solidFill>
                  <a:prstClr val="black"/>
                </a:solidFill>
              </a:rPr>
              <a:t> поэтому </a:t>
            </a:r>
            <a:r>
              <a:rPr lang="ru-RU" sz="3600" b="1" spc="100" dirty="0">
                <a:solidFill>
                  <a:prstClr val="black"/>
                </a:solidFill>
              </a:rPr>
              <a:t>она должна быть уничтожена</a:t>
            </a:r>
            <a:r>
              <a:rPr lang="ru-RU" sz="3600" spc="100" dirty="0">
                <a:solidFill>
                  <a:prstClr val="black"/>
                </a:solidFill>
              </a:rPr>
              <a:t> вне зависимости от того, какую цену за это придётся заплатить».</a:t>
            </a:r>
          </a:p>
          <a:p>
            <a:pPr lvl="0" algn="just">
              <a:spcBef>
                <a:spcPts val="600"/>
              </a:spcBef>
            </a:pPr>
            <a:r>
              <a:rPr lang="ru-RU" sz="3600" spc="100" dirty="0">
                <a:solidFill>
                  <a:prstClr val="black"/>
                </a:solidFill>
              </a:rPr>
              <a:t> 	Раскин подчеркнул, что война против России оправданна, так как Москва «сейчас является мировым центром антифеминистской, антигейской, антитрансгендерной ненависти».</a:t>
            </a:r>
            <a:endParaRPr kumimoji="0" lang="ru-RU" sz="36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61779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59708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</a:t>
            </a:r>
            <a:r>
              <a:rPr lang="ru-RU" sz="4800" spc="100" dirty="0">
                <a:solidFill>
                  <a:prstClr val="black"/>
                </a:solidFill>
              </a:rPr>
              <a:t>Сенатор США </a:t>
            </a:r>
            <a:r>
              <a:rPr lang="ru-RU" sz="4800" b="1" spc="100" dirty="0" err="1">
                <a:solidFill>
                  <a:prstClr val="black"/>
                </a:solidFill>
              </a:rPr>
              <a:t>Линдси</a:t>
            </a:r>
            <a:r>
              <a:rPr lang="ru-RU" sz="4800" b="1" spc="100" dirty="0">
                <a:solidFill>
                  <a:prstClr val="black"/>
                </a:solidFill>
              </a:rPr>
              <a:t> Грэм</a:t>
            </a:r>
            <a:r>
              <a:rPr lang="ru-RU" sz="4800" spc="100" dirty="0">
                <a:solidFill>
                  <a:prstClr val="black"/>
                </a:solidFill>
              </a:rPr>
              <a:t>: «Русские умирают. Мы ещё никогда не тратили деньги так удачно».</a:t>
            </a:r>
          </a:p>
          <a:p>
            <a:pPr lvl="0" algn="just">
              <a:spcBef>
                <a:spcPts val="600"/>
              </a:spcBef>
            </a:pPr>
            <a:r>
              <a:rPr lang="ru-RU" sz="4800" b="1" spc="100" dirty="0">
                <a:solidFill>
                  <a:prstClr val="black"/>
                </a:solidFill>
              </a:rPr>
              <a:t>Джордж Сорос</a:t>
            </a:r>
            <a:r>
              <a:rPr lang="ru-RU" sz="4800" spc="100" dirty="0">
                <a:solidFill>
                  <a:prstClr val="black"/>
                </a:solidFill>
              </a:rPr>
              <a:t>: «Украина нужна нам В КАЧЕСТВЕ ТОРПЕДЫ В ВОЙНЕ С РОССИЕЙ. Судьба граждан этой страны вообще нас не волнует».</a:t>
            </a:r>
          </a:p>
          <a:p>
            <a:pPr lvl="0" algn="just">
              <a:spcBef>
                <a:spcPts val="600"/>
              </a:spcBef>
            </a:pPr>
            <a:endParaRPr kumimoji="0" lang="ru-RU" sz="36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53518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62632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200" b="1" dirty="0">
                <a:solidFill>
                  <a:prstClr val="black"/>
                </a:solidFill>
              </a:rPr>
              <a:t>	</a:t>
            </a:r>
            <a:r>
              <a:rPr lang="ru-RU" sz="3600" b="1" dirty="0">
                <a:solidFill>
                  <a:prstClr val="black"/>
                </a:solidFill>
              </a:rPr>
              <a:t>Брок </a:t>
            </a:r>
            <a:r>
              <a:rPr lang="ru-RU" sz="3600" b="1" spc="100" dirty="0">
                <a:solidFill>
                  <a:prstClr val="black"/>
                </a:solidFill>
              </a:rPr>
              <a:t>Чисхолм:</a:t>
            </a:r>
            <a:endParaRPr lang="ru-RU" sz="3600" spc="100" dirty="0">
              <a:solidFill>
                <a:prstClr val="black"/>
              </a:solidFill>
            </a:endParaRPr>
          </a:p>
          <a:p>
            <a:pPr lvl="0" algn="just">
              <a:spcBef>
                <a:spcPts val="600"/>
              </a:spcBef>
            </a:pPr>
            <a:r>
              <a:rPr lang="ru-RU" sz="3600" spc="100" dirty="0">
                <a:solidFill>
                  <a:prstClr val="black"/>
                </a:solidFill>
              </a:rPr>
              <a:t>	«Чтобы прийти к мировому правительству, необходимо изгнать из сознания людей их индивидуальность, </a:t>
            </a:r>
            <a:r>
              <a:rPr lang="ru-RU" sz="3600" b="1" spc="100" dirty="0">
                <a:solidFill>
                  <a:prstClr val="black"/>
                </a:solidFill>
              </a:rPr>
              <a:t>привязанность к семейным традициям, национальный патриотизм и религиозные догмы</a:t>
            </a:r>
            <a:r>
              <a:rPr lang="ru-RU" sz="3600" spc="100" dirty="0">
                <a:solidFill>
                  <a:prstClr val="black"/>
                </a:solidFill>
              </a:rPr>
              <a:t>... Уничтожение понятий истины и лжи, которые являются основой воспитания ребёнка, замена веры в опыт старших рациональным мышлением — вот запоздалые цели, потребные для изменения человеческого поведения». </a:t>
            </a:r>
            <a:endParaRPr kumimoji="0" lang="ru-RU" sz="36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747783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63555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200" b="1" spc="100" dirty="0">
                <a:solidFill>
                  <a:prstClr val="black"/>
                </a:solidFill>
              </a:rPr>
              <a:t>Направления:</a:t>
            </a:r>
          </a:p>
          <a:p>
            <a:pPr lvl="0" algn="just">
              <a:spcBef>
                <a:spcPts val="600"/>
              </a:spcBef>
            </a:pPr>
            <a:r>
              <a:rPr lang="ru-RU" sz="3200" spc="100" dirty="0">
                <a:solidFill>
                  <a:prstClr val="black"/>
                </a:solidFill>
              </a:rPr>
              <a:t>•	обеспечение межведомственной координации деятельности по защите традиционных ценностей;</a:t>
            </a:r>
          </a:p>
          <a:p>
            <a:pPr lvl="0" algn="just">
              <a:spcBef>
                <a:spcPts val="600"/>
              </a:spcBef>
            </a:pPr>
            <a:r>
              <a:rPr lang="ru-RU" sz="3200" spc="100" dirty="0">
                <a:solidFill>
                  <a:prstClr val="black"/>
                </a:solidFill>
              </a:rPr>
              <a:t>•	совершенствование системы государственной поддержки проектов в области культуры и образования с учетом целей государственной политики по сохранению и укреплению традиционных ценностей;</a:t>
            </a:r>
          </a:p>
          <a:p>
            <a:pPr lvl="0" algn="just">
              <a:spcBef>
                <a:spcPts val="600"/>
              </a:spcBef>
            </a:pPr>
            <a:r>
              <a:rPr lang="ru-RU" sz="3200" spc="100" dirty="0">
                <a:solidFill>
                  <a:prstClr val="black"/>
                </a:solidFill>
              </a:rPr>
              <a:t>•	развитие и совершенствование форм и методов противодействия рискам, связанным с распространением деструктивной идеологии в информационном пространстве;</a:t>
            </a:r>
          </a:p>
          <a:p>
            <a:pPr lvl="0" algn="just">
              <a:spcBef>
                <a:spcPts val="600"/>
              </a:spcBef>
            </a:pPr>
            <a:endParaRPr kumimoji="0" lang="ru-RU" sz="35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940549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60939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400" b="1" spc="100" dirty="0">
                <a:solidFill>
                  <a:prstClr val="black"/>
                </a:solidFill>
              </a:rPr>
              <a:t>Направления:</a:t>
            </a:r>
          </a:p>
          <a:p>
            <a:pPr lvl="0" algn="just">
              <a:spcBef>
                <a:spcPts val="600"/>
              </a:spcBef>
            </a:pPr>
            <a:r>
              <a:rPr lang="ru-RU" sz="3400" spc="100" dirty="0">
                <a:solidFill>
                  <a:prstClr val="black"/>
                </a:solidFill>
              </a:rPr>
              <a:t>•	совершенствование форм и методов воспитания и образования детей и молодежи в соответствии с целями государственной политики по сохранению и укреплению традиционных ценностей;</a:t>
            </a:r>
          </a:p>
          <a:p>
            <a:pPr lvl="0" algn="just">
              <a:spcBef>
                <a:spcPts val="600"/>
              </a:spcBef>
            </a:pPr>
            <a:r>
              <a:rPr lang="ru-RU" sz="3400" spc="100" dirty="0">
                <a:solidFill>
                  <a:prstClr val="black"/>
                </a:solidFill>
              </a:rPr>
              <a:t>•	повышение эффективности деятельности научных, образовательных, просветительских организаций и организаций культуры по защите исторической правды, сохранению исторической памяти, противодействию фальсификации истории.</a:t>
            </a:r>
          </a:p>
          <a:p>
            <a:pPr lvl="0" algn="just">
              <a:spcBef>
                <a:spcPts val="600"/>
              </a:spcBef>
            </a:pPr>
            <a:endParaRPr kumimoji="0" lang="ru-RU" sz="35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64287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81663" y="230587"/>
            <a:ext cx="11123874" cy="64786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600" b="1" spc="100" dirty="0">
                <a:solidFill>
                  <a:prstClr val="black"/>
                </a:solidFill>
              </a:rPr>
              <a:t>Цели:</a:t>
            </a:r>
          </a:p>
          <a:p>
            <a:pPr lvl="0" algn="just">
              <a:spcBef>
                <a:spcPts val="600"/>
              </a:spcBef>
            </a:pPr>
            <a:r>
              <a:rPr lang="ru-RU" sz="3600" spc="100" dirty="0">
                <a:solidFill>
                  <a:prstClr val="black"/>
                </a:solidFill>
              </a:rPr>
              <a:t>•	сохранение и укрепление традиционных ценностей, обеспечение их передачи от поколения к поколению;</a:t>
            </a:r>
          </a:p>
          <a:p>
            <a:pPr lvl="0" algn="just">
              <a:spcBef>
                <a:spcPts val="600"/>
              </a:spcBef>
            </a:pPr>
            <a:r>
              <a:rPr lang="ru-RU" sz="3600" spc="100" dirty="0">
                <a:solidFill>
                  <a:prstClr val="black"/>
                </a:solidFill>
              </a:rPr>
              <a:t>•	противодействие распространению деструктивной идеологии;</a:t>
            </a:r>
          </a:p>
          <a:p>
            <a:pPr lvl="0" algn="just">
              <a:spcBef>
                <a:spcPts val="600"/>
              </a:spcBef>
            </a:pPr>
            <a:r>
              <a:rPr lang="ru-RU" sz="3600" spc="100" dirty="0">
                <a:solidFill>
                  <a:prstClr val="black"/>
                </a:solidFill>
              </a:rPr>
              <a:t>•	формирование на международной арене образа Российского государства как хранителя и защитника традиционных общечеловеческих духовно-нравственных ценностей.</a:t>
            </a:r>
          </a:p>
          <a:p>
            <a:pPr lvl="0" algn="just">
              <a:spcBef>
                <a:spcPts val="600"/>
              </a:spcBef>
            </a:pPr>
            <a:endParaRPr kumimoji="0" lang="ru-RU" sz="35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67131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81663" y="230587"/>
            <a:ext cx="11123874" cy="64017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600" b="1" spc="100" dirty="0">
                <a:solidFill>
                  <a:prstClr val="black"/>
                </a:solidFill>
              </a:rPr>
              <a:t>Задачи:</a:t>
            </a:r>
          </a:p>
          <a:p>
            <a:pPr lvl="0" algn="just">
              <a:spcBef>
                <a:spcPts val="600"/>
              </a:spcBef>
            </a:pPr>
            <a:r>
              <a:rPr lang="ru-RU" sz="3600" spc="100" dirty="0">
                <a:solidFill>
                  <a:prstClr val="black"/>
                </a:solidFill>
              </a:rPr>
              <a:t>•	поддержка общественных проектов и институтов гражданского общества в области патриотического воспитания и сохранения историко-культурного наследия народов России;</a:t>
            </a:r>
          </a:p>
          <a:p>
            <a:pPr lvl="0" algn="just">
              <a:spcBef>
                <a:spcPts val="600"/>
              </a:spcBef>
            </a:pPr>
            <a:r>
              <a:rPr lang="ru-RU" sz="3600" spc="100" dirty="0">
                <a:solidFill>
                  <a:prstClr val="black"/>
                </a:solidFill>
              </a:rPr>
              <a:t>•	поддержка </a:t>
            </a:r>
            <a:r>
              <a:rPr lang="ru-RU" sz="3600" b="1" spc="100" dirty="0">
                <a:solidFill>
                  <a:prstClr val="black"/>
                </a:solidFill>
              </a:rPr>
              <a:t>религиозных организаций традиционных конфессий</a:t>
            </a:r>
            <a:r>
              <a:rPr lang="ru-RU" sz="3600" spc="100" dirty="0">
                <a:solidFill>
                  <a:prstClr val="black"/>
                </a:solidFill>
              </a:rPr>
              <a:t>, обеспечение их участия в деятельности, направленной на сохранение традиционных ценностей, противодействие деструктивным религиозным течениям;</a:t>
            </a:r>
          </a:p>
          <a:p>
            <a:pPr lvl="0" algn="just">
              <a:spcBef>
                <a:spcPts val="600"/>
              </a:spcBef>
            </a:pPr>
            <a:endParaRPr kumimoji="0" lang="ru-RU" sz="35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351267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81663" y="230587"/>
            <a:ext cx="11123874" cy="69557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600" b="1" spc="100" dirty="0">
                <a:solidFill>
                  <a:prstClr val="black"/>
                </a:solidFill>
              </a:rPr>
              <a:t>Задачи:</a:t>
            </a:r>
          </a:p>
          <a:p>
            <a:pPr lvl="0" algn="just">
              <a:spcBef>
                <a:spcPts val="600"/>
              </a:spcBef>
            </a:pPr>
            <a:r>
              <a:rPr lang="ru-RU" sz="3600" spc="100" dirty="0">
                <a:solidFill>
                  <a:prstClr val="black"/>
                </a:solidFill>
              </a:rPr>
              <a:t>•	поддержка проектов, направленных на продвижение традиционных ценностей в информационной среде;</a:t>
            </a:r>
          </a:p>
          <a:p>
            <a:pPr lvl="0" algn="just">
              <a:spcBef>
                <a:spcPts val="600"/>
              </a:spcBef>
            </a:pPr>
            <a:r>
              <a:rPr lang="ru-RU" sz="3600" spc="100" dirty="0">
                <a:solidFill>
                  <a:prstClr val="black"/>
                </a:solidFill>
              </a:rPr>
              <a:t>•	защита и поддержка русского языка как языка государствообразующего народа, обеспечение соблюдения норм современного русского литературного языка (в том числе недопущение использования нецензурной лексики), противодействие излишнему использованию иностранной лексики.</a:t>
            </a:r>
          </a:p>
          <a:p>
            <a:pPr lvl="0" algn="just">
              <a:spcBef>
                <a:spcPts val="600"/>
              </a:spcBef>
            </a:pPr>
            <a:endParaRPr kumimoji="0" lang="ru-RU" sz="35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02706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81663" y="230587"/>
            <a:ext cx="11123874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4000" b="1" spc="100" dirty="0">
                <a:solidFill>
                  <a:prstClr val="black"/>
                </a:solidFill>
              </a:rPr>
              <a:t>Один из инструментов реализации государственной политики по сохранению и укреплению традиционных ценностей:</a:t>
            </a:r>
          </a:p>
          <a:p>
            <a:pPr lvl="0" algn="just">
              <a:spcBef>
                <a:spcPts val="600"/>
              </a:spcBef>
            </a:pPr>
            <a:endParaRPr lang="ru-RU" sz="4000" spc="100" dirty="0">
              <a:solidFill>
                <a:prstClr val="black"/>
              </a:solidFill>
            </a:endParaRPr>
          </a:p>
          <a:p>
            <a:pPr lvl="0" algn="just">
              <a:spcBef>
                <a:spcPts val="600"/>
              </a:spcBef>
            </a:pPr>
            <a:r>
              <a:rPr lang="ru-RU" sz="4000" spc="100" dirty="0">
                <a:solidFill>
                  <a:prstClr val="black"/>
                </a:solidFill>
              </a:rPr>
              <a:t>привлечение институтов гражданского общества, в том числе </a:t>
            </a:r>
            <a:r>
              <a:rPr lang="ru-RU" sz="4000" b="1" spc="100" dirty="0">
                <a:solidFill>
                  <a:prstClr val="black"/>
                </a:solidFill>
              </a:rPr>
              <a:t>религиозных организаций,</a:t>
            </a:r>
            <a:r>
              <a:rPr lang="ru-RU" sz="4000" spc="100" dirty="0">
                <a:solidFill>
                  <a:prstClr val="black"/>
                </a:solidFill>
              </a:rPr>
              <a:t> к участию в реализации государственной политики по сохранению и укреплению традиционных ценностей.</a:t>
            </a:r>
            <a:endParaRPr kumimoji="0" lang="ru-RU" sz="40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351869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81663" y="230587"/>
            <a:ext cx="11123874" cy="65248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300" b="1" spc="100" dirty="0">
                <a:solidFill>
                  <a:prstClr val="black"/>
                </a:solidFill>
              </a:rPr>
              <a:t>Выводы:</a:t>
            </a:r>
          </a:p>
          <a:p>
            <a:pPr lvl="0" algn="just">
              <a:spcBef>
                <a:spcPts val="600"/>
              </a:spcBef>
            </a:pPr>
            <a:r>
              <a:rPr lang="ru-RU" sz="3300" spc="100" dirty="0">
                <a:solidFill>
                  <a:prstClr val="black"/>
                </a:solidFill>
              </a:rPr>
              <a:t>1.	Сотрудничество с религиозными организациями для разработки и реализации данных программ включает в себя взаимодействие с Русской Православной Церковью и другими конфессиями.</a:t>
            </a:r>
          </a:p>
          <a:p>
            <a:pPr lvl="0" algn="just">
              <a:spcBef>
                <a:spcPts val="600"/>
              </a:spcBef>
            </a:pPr>
            <a:r>
              <a:rPr lang="ru-RU" sz="3300" spc="100" dirty="0">
                <a:solidFill>
                  <a:prstClr val="black"/>
                </a:solidFill>
              </a:rPr>
              <a:t>2.	Необходимо повышение роли учителя как носителя духовно-нравственных ценностей.</a:t>
            </a:r>
          </a:p>
          <a:p>
            <a:pPr lvl="0" algn="just">
              <a:spcBef>
                <a:spcPts val="600"/>
              </a:spcBef>
            </a:pPr>
            <a:r>
              <a:rPr lang="ru-RU" sz="3300" spc="100" dirty="0">
                <a:solidFill>
                  <a:prstClr val="black"/>
                </a:solidFill>
              </a:rPr>
              <a:t>3.	Духовность в контексте Указа №809 оценивается как ключевой компонент социализации личности и основа для формирования гражданской ответственности и патриотизма.</a:t>
            </a:r>
          </a:p>
          <a:p>
            <a:pPr lvl="0" algn="just">
              <a:spcBef>
                <a:spcPts val="600"/>
              </a:spcBef>
            </a:pPr>
            <a:endParaRPr kumimoji="0" lang="ru-RU" sz="35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468401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81663" y="230587"/>
            <a:ext cx="11123874" cy="42319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4400" b="1" spc="100" dirty="0">
                <a:solidFill>
                  <a:prstClr val="black"/>
                </a:solidFill>
              </a:rPr>
              <a:t>А.В. Тонковидова:</a:t>
            </a:r>
          </a:p>
          <a:p>
            <a:pPr lvl="0" algn="just">
              <a:spcBef>
                <a:spcPts val="600"/>
              </a:spcBef>
            </a:pPr>
            <a:r>
              <a:rPr lang="ru-RU" sz="4400" spc="100" dirty="0">
                <a:solidFill>
                  <a:prstClr val="black"/>
                </a:solidFill>
              </a:rPr>
              <a:t>При постулировании традиционных ценностей (Указ №809) как принципов социальности мы в качестве их содержательного наполнения можем определить именно </a:t>
            </a:r>
            <a:r>
              <a:rPr lang="ru-RU" sz="4400" b="1" spc="100" dirty="0">
                <a:solidFill>
                  <a:prstClr val="black"/>
                </a:solidFill>
              </a:rPr>
              <a:t>соборность.</a:t>
            </a:r>
            <a:r>
              <a:rPr lang="ru-RU" sz="4400" spc="100" dirty="0">
                <a:solidFill>
                  <a:prstClr val="black"/>
                </a:solidFill>
              </a:rPr>
              <a:t> </a:t>
            </a:r>
            <a:endParaRPr kumimoji="0" lang="ru-RU" sz="44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49787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200" b="1" dirty="0">
                <a:solidFill>
                  <a:prstClr val="black"/>
                </a:solidFill>
              </a:rPr>
              <a:t>	</a:t>
            </a:r>
            <a:r>
              <a:rPr lang="ru-RU" sz="3500" b="1" spc="100" dirty="0">
                <a:solidFill>
                  <a:prstClr val="black"/>
                </a:solidFill>
              </a:rPr>
              <a:t>Н.О. Лосский:</a:t>
            </a:r>
          </a:p>
          <a:p>
            <a:pPr lvl="0" algn="just">
              <a:spcBef>
                <a:spcPts val="600"/>
              </a:spcBef>
            </a:pPr>
            <a:r>
              <a:rPr lang="ru-RU" sz="3500" spc="100" dirty="0">
                <a:solidFill>
                  <a:prstClr val="black"/>
                </a:solidFill>
              </a:rPr>
              <a:t> 	</a:t>
            </a:r>
            <a:r>
              <a:rPr lang="ru-RU" sz="4000" spc="100" dirty="0">
                <a:solidFill>
                  <a:prstClr val="black"/>
                </a:solidFill>
              </a:rPr>
              <a:t>Соборность означает сочетание единства и свободы многих лиц на основе их общей любви к Богу и всем абсолютным ценностям. Легко видеть, что принцип соборности имеет большое значение не только для церковной жизни, но и для разрешения многих вопросов в духе синтеза индивидуализма и универсализма.</a:t>
            </a:r>
            <a:endParaRPr kumimoji="0" lang="ru-RU" sz="40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845382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600" b="1" spc="100" dirty="0">
                <a:solidFill>
                  <a:prstClr val="black"/>
                </a:solidFill>
              </a:rPr>
              <a:t>Святой Иоанн Лествичник (+649) </a:t>
            </a:r>
            <a:r>
              <a:rPr lang="ru-RU" sz="3600" spc="100" dirty="0">
                <a:solidFill>
                  <a:prstClr val="black"/>
                </a:solidFill>
              </a:rPr>
              <a:t>:</a:t>
            </a:r>
          </a:p>
          <a:p>
            <a:pPr lvl="0" algn="ctr">
              <a:spcBef>
                <a:spcPts val="600"/>
              </a:spcBef>
            </a:pPr>
            <a:r>
              <a:rPr lang="ru-RU" sz="3600" spc="100" dirty="0">
                <a:solidFill>
                  <a:prstClr val="black"/>
                </a:solidFill>
              </a:rPr>
              <a:t>«Ангелы — свет монахам, монахи — свет миру».</a:t>
            </a:r>
          </a:p>
          <a:p>
            <a:pPr lvl="0" algn="ctr">
              <a:spcBef>
                <a:spcPts val="600"/>
              </a:spcBef>
            </a:pPr>
            <a:endParaRPr lang="ru-RU" sz="3600" spc="100" dirty="0">
              <a:solidFill>
                <a:prstClr val="black"/>
              </a:solidFill>
            </a:endParaRPr>
          </a:p>
          <a:p>
            <a:pPr lvl="0" algn="ctr">
              <a:spcBef>
                <a:spcPts val="600"/>
              </a:spcBef>
            </a:pPr>
            <a:r>
              <a:rPr lang="ru-RU" sz="3600" spc="100" dirty="0">
                <a:solidFill>
                  <a:prstClr val="black"/>
                </a:solidFill>
              </a:rPr>
              <a:t> </a:t>
            </a:r>
            <a:r>
              <a:rPr lang="ru-RU" sz="3600" b="1" spc="100" dirty="0">
                <a:solidFill>
                  <a:prstClr val="black"/>
                </a:solidFill>
              </a:rPr>
              <a:t>Преподобный Анатолий Оптинский (+1894):</a:t>
            </a:r>
          </a:p>
          <a:p>
            <a:pPr lvl="0" algn="just">
              <a:spcBef>
                <a:spcPts val="600"/>
              </a:spcBef>
            </a:pPr>
            <a:r>
              <a:rPr lang="ru-RU" sz="3600" b="1" spc="100" dirty="0">
                <a:solidFill>
                  <a:prstClr val="black"/>
                </a:solidFill>
              </a:rPr>
              <a:t> 	</a:t>
            </a:r>
            <a:r>
              <a:rPr lang="ru-RU" sz="3600" spc="100" dirty="0">
                <a:solidFill>
                  <a:prstClr val="black"/>
                </a:solidFill>
              </a:rPr>
              <a:t>«Монашеская жизнь трудная — это всем известно, а что она самая высокая, самая чистая, самая прекрасная и даже самая легкая — что говорю легкая — неизъяснимо привлекающая, сладостнейшая, отрадная, светлая, радостью вечною сияющая — это малым известно. Но истина на стороне малых, а не многих». </a:t>
            </a:r>
            <a:endParaRPr kumimoji="0" lang="ru-RU" sz="36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028652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58015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4800" b="1" spc="100" dirty="0">
                <a:solidFill>
                  <a:prstClr val="black"/>
                </a:solidFill>
              </a:rPr>
              <a:t>Преподобный Варсонофий Оптинский (+1913):</a:t>
            </a:r>
          </a:p>
          <a:p>
            <a:pPr lvl="0" algn="just">
              <a:spcBef>
                <a:spcPts val="600"/>
              </a:spcBef>
            </a:pPr>
            <a:r>
              <a:rPr lang="ru-RU" sz="5400" spc="100" dirty="0">
                <a:solidFill>
                  <a:prstClr val="black"/>
                </a:solidFill>
              </a:rPr>
              <a:t>«Что такое монах? Монах есть исполнитель всех заповедей Божиих… Ангелы на небесах преуспевают в любви. Вся жизнь монаха должна быть — любовь».</a:t>
            </a:r>
            <a:endParaRPr kumimoji="0" lang="ru-RU" sz="5400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0152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580445" y="230587"/>
            <a:ext cx="10638845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200" b="1" dirty="0">
                <a:solidFill>
                  <a:prstClr val="black"/>
                </a:solidFill>
              </a:rPr>
              <a:t>	</a:t>
            </a:r>
            <a:r>
              <a:rPr lang="ru-RU" sz="4000" b="1" spc="100" dirty="0">
                <a:solidFill>
                  <a:prstClr val="black"/>
                </a:solidFill>
              </a:rPr>
              <a:t>«Гимн любви» апостола Павла: </a:t>
            </a:r>
          </a:p>
          <a:p>
            <a:pPr lvl="0" algn="just">
              <a:spcBef>
                <a:spcPts val="600"/>
              </a:spcBef>
            </a:pPr>
            <a:r>
              <a:rPr lang="ru-RU" sz="4000" spc="100" dirty="0">
                <a:solidFill>
                  <a:prstClr val="black"/>
                </a:solidFill>
              </a:rPr>
              <a:t>	</a:t>
            </a:r>
            <a:r>
              <a:rPr lang="ru-RU" sz="4200" spc="100" dirty="0">
                <a:solidFill>
                  <a:prstClr val="black"/>
                </a:solidFill>
              </a:rPr>
              <a:t>«Любовь долготерпит, милосердствует, любовь не завидует, любовь не превозносится, не гордится, не бесчинствует, не ищет своего, не раздражается, не мыслит зла, не радуется неправде, а сорадуется истине: Все покрывает, всему верит, всего надеется, все переносит. Любовь никогда не перестает».</a:t>
            </a:r>
          </a:p>
          <a:p>
            <a:pPr lvl="0" algn="just">
              <a:spcBef>
                <a:spcPts val="600"/>
              </a:spcBef>
            </a:pPr>
            <a:endParaRPr kumimoji="0" lang="ru-RU" sz="40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516695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2E5DFB82-0720-4E82-99FB-05D32264BC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0"/>
            <a:ext cx="10972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727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03D3BCC4-D8DE-40A2-9B8A-7D9A57F69F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" y="509587"/>
            <a:ext cx="9753600" cy="5838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12552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33955" y="230587"/>
            <a:ext cx="11489636" cy="64325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Региональное отделение Международной общественной организации "Всемирный Русский Народный Собор" в Приморском крае открыто 7 ноября 2023 года </a:t>
            </a:r>
            <a:endParaRPr kumimoji="0" lang="ru-RU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lvl="0" algn="ctr">
              <a:spcBef>
                <a:spcPts val="600"/>
              </a:spcBef>
            </a:pPr>
            <a:r>
              <a:rPr lang="ru-RU" sz="3200" b="1" dirty="0">
                <a:solidFill>
                  <a:prstClr val="black"/>
                </a:solidFill>
              </a:rPr>
              <a:t>	</a:t>
            </a:r>
            <a:r>
              <a:rPr lang="ru-RU" sz="3600" b="1" dirty="0">
                <a:solidFill>
                  <a:prstClr val="black"/>
                </a:solidFill>
              </a:rPr>
              <a:t>Сопредседатели:</a:t>
            </a:r>
          </a:p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•	Митрополит Владивостокский и Приморский Павел</a:t>
            </a:r>
          </a:p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•	Губернатор Приморского края Кожемяко Олег Николаевич</a:t>
            </a:r>
          </a:p>
          <a:p>
            <a:pPr lvl="0" algn="just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•	Адмирал, депутат законодательного собрания Приморского края Сиденко Константин Семенович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9686480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33955" y="230587"/>
            <a:ext cx="11489636" cy="65248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600" b="1" dirty="0">
                <a:solidFill>
                  <a:prstClr val="black"/>
                </a:solidFill>
              </a:rPr>
              <a:t>	Члены Правления:</a:t>
            </a:r>
          </a:p>
          <a:p>
            <a:pPr lvl="0" algn="just">
              <a:spcBef>
                <a:spcPts val="600"/>
              </a:spcBef>
            </a:pPr>
            <a:r>
              <a:rPr lang="ru-RU" sz="3200" b="1" dirty="0">
                <a:solidFill>
                  <a:prstClr val="black"/>
                </a:solidFill>
              </a:rPr>
              <a:t>•	епископ Уссурийский Иннокентий — викарий Владивостокской епархии;</a:t>
            </a:r>
          </a:p>
          <a:p>
            <a:pPr lvl="0" algn="just">
              <a:spcBef>
                <a:spcPts val="600"/>
              </a:spcBef>
            </a:pPr>
            <a:r>
              <a:rPr lang="ru-RU" sz="3200" b="1" dirty="0">
                <a:solidFill>
                  <a:prstClr val="black"/>
                </a:solidFill>
              </a:rPr>
              <a:t>•	епископ Находкинский и Преображенский Николай;</a:t>
            </a:r>
          </a:p>
          <a:p>
            <a:pPr lvl="0" algn="just">
              <a:spcBef>
                <a:spcPts val="600"/>
              </a:spcBef>
            </a:pPr>
            <a:r>
              <a:rPr lang="ru-RU" sz="3200" b="1" dirty="0">
                <a:solidFill>
                  <a:prstClr val="black"/>
                </a:solidFill>
              </a:rPr>
              <a:t>•	епископ Арсеньевский и Дальнегорский Гурий;</a:t>
            </a:r>
          </a:p>
          <a:p>
            <a:pPr lvl="0" algn="just">
              <a:spcBef>
                <a:spcPts val="600"/>
              </a:spcBef>
            </a:pPr>
            <a:r>
              <a:rPr lang="ru-RU" sz="3200" b="1" dirty="0">
                <a:solidFill>
                  <a:prstClr val="black"/>
                </a:solidFill>
              </a:rPr>
              <a:t>•	Министр культуры и архивного дела Приморского края Бронникова Елена Николаевна;</a:t>
            </a:r>
          </a:p>
          <a:p>
            <a:pPr lvl="0" algn="just">
              <a:spcBef>
                <a:spcPts val="600"/>
              </a:spcBef>
            </a:pPr>
            <a:r>
              <a:rPr lang="ru-RU" sz="3200" b="1" dirty="0">
                <a:solidFill>
                  <a:prstClr val="black"/>
                </a:solidFill>
              </a:rPr>
              <a:t>•	Министр образования Приморского края Шамонова Эльвира Викторовна;</a:t>
            </a:r>
          </a:p>
          <a:p>
            <a:pPr lvl="0" algn="just">
              <a:spcBef>
                <a:spcPts val="600"/>
              </a:spcBef>
            </a:pPr>
            <a:r>
              <a:rPr lang="ru-RU" sz="3200" b="1" dirty="0">
                <a:solidFill>
                  <a:prstClr val="black"/>
                </a:solidFill>
              </a:rPr>
              <a:t>•	Министр здравоохранения Приморского края Шестопалов Евгений Юрьевич.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375155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381663" y="230587"/>
            <a:ext cx="11123874" cy="71865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600" b="1" spc="100" dirty="0">
                <a:solidFill>
                  <a:prstClr val="black"/>
                </a:solidFill>
              </a:rPr>
              <a:t>Задачи работы комиссий: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1.	Организация системного диалога между представителями Церкви, государственных структур и общественных объединений.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2.	Мониторинг актуальных вопросов в сфере образования, семьи, молодёжной политики, спорта, культуры, здравоохранения и социального служения.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3.	Привлечение экспертов и специалистов для анализа проблем и разработки предложений.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4.	Формирование рекомендаций для органов власти, Церкви и общественных организаций.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5.	Включение лучших инициатив в годовой план деятельности РО ВРНС.</a:t>
            </a:r>
          </a:p>
          <a:p>
            <a:pPr lvl="0" algn="just">
              <a:spcBef>
                <a:spcPts val="600"/>
              </a:spcBef>
            </a:pPr>
            <a:endParaRPr kumimoji="0" lang="ru-RU" sz="35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0686269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1DBB8B-CE6C-4423-A52D-CF669F60D012}"/>
              </a:ext>
            </a:extLst>
          </p:cNvPr>
          <p:cNvSpPr/>
          <p:nvPr/>
        </p:nvSpPr>
        <p:spPr>
          <a:xfrm>
            <a:off x="238538" y="230587"/>
            <a:ext cx="11624807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ru-RU" sz="3600" b="1" spc="100" dirty="0">
                <a:solidFill>
                  <a:prstClr val="black"/>
                </a:solidFill>
              </a:rPr>
              <a:t>Комиссии РО ВРНС в Приморском крае: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1. По образованию и воспитанию.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2. По вопросам семьи, защиты материнства, отцовства и детства.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3. По делам молодёжи.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4. По физической культуре и спорту.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5. По социальному служению.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6. По культуре и историческому наследию.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7. По грантовой деятельности и  взаимодействию с общественными организациями.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8. По информационной политике и СМИ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9. По волонтёрской деятельности</a:t>
            </a:r>
          </a:p>
          <a:p>
            <a:pPr lvl="0" algn="just">
              <a:spcBef>
                <a:spcPts val="600"/>
              </a:spcBef>
            </a:pPr>
            <a:r>
              <a:rPr lang="ru-RU" sz="3000" spc="100" dirty="0">
                <a:solidFill>
                  <a:prstClr val="black"/>
                </a:solidFill>
              </a:rPr>
              <a:t>10. По паломничеству и туризму</a:t>
            </a:r>
            <a:endParaRPr kumimoji="0" lang="ru-RU" sz="3500" b="1" i="0" u="none" strike="noStrike" kern="1200" cap="none" spc="10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171875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FCF0D7F7-AD84-46AE-A0DE-9AB32F6210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56" y="65405"/>
            <a:ext cx="10320793" cy="6751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2887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FBA09F4F-4F94-4348-AFE7-9CA4C20592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3899" y="0"/>
            <a:ext cx="96042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2393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C6698EB-7EC4-4EC0-B1B4-76C30853BC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88308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13161415-360F-4BC1-9605-5683DC3F8D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356732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BF5BD7BC-8173-41E6-8AC0-90298EC123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8139753" cy="5430741"/>
          </a:xfrm>
          <a:prstGeom prst="rect">
            <a:avLst/>
          </a:prstGeom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544870F7-D5E4-43BD-B429-B15279C14533}"/>
              </a:ext>
            </a:extLst>
          </p:cNvPr>
          <p:cNvSpPr/>
          <p:nvPr/>
        </p:nvSpPr>
        <p:spPr>
          <a:xfrm>
            <a:off x="8293209" y="224135"/>
            <a:ext cx="3530379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3600" dirty="0"/>
              <a:t>Из 7-ми выпускников: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ru-RU" sz="3600" dirty="0"/>
              <a:t>3 золотых медалиста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ru-RU" sz="3600" dirty="0"/>
              <a:t>3 серебряных медалиста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ru-RU" sz="3600" dirty="0"/>
              <a:t>2 медалиста получили 100 баллов по литературе.</a:t>
            </a:r>
          </a:p>
        </p:txBody>
      </p:sp>
    </p:spTree>
    <p:extLst>
      <p:ext uri="{BB962C8B-B14F-4D97-AF65-F5344CB8AC3E}">
        <p14:creationId xmlns:p14="http://schemas.microsoft.com/office/powerpoint/2010/main" val="297057748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5D250DB7-8365-454E-8F2F-E6E9B49FE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75572" cy="6858000"/>
          </a:xfrm>
          <a:prstGeom prst="rect">
            <a:avLst/>
          </a:prstGeom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83F80243-8E5F-4F38-920B-45C56E674BE3}"/>
              </a:ext>
            </a:extLst>
          </p:cNvPr>
          <p:cNvSpPr/>
          <p:nvPr/>
        </p:nvSpPr>
        <p:spPr>
          <a:xfrm>
            <a:off x="4741628" y="227462"/>
            <a:ext cx="6096000" cy="563231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sz="4000" dirty="0"/>
              <a:t>Анастасия Точукова – дочь священника, всего в </a:t>
            </a:r>
            <a:r>
              <a:rPr lang="ru-RU" sz="4000" dirty="0" err="1"/>
              <a:t>сеьме</a:t>
            </a:r>
            <a:r>
              <a:rPr lang="ru-RU" sz="4000" dirty="0"/>
              <a:t> 8 детей.</a:t>
            </a:r>
          </a:p>
          <a:p>
            <a:r>
              <a:rPr lang="ru-RU" sz="4000" dirty="0"/>
              <a:t>Закончила гимназию с золотой медалью, набрала 100 баллов по литературе, победила во Всероссийской олимпиаде по русскому языку.</a:t>
            </a:r>
          </a:p>
        </p:txBody>
      </p:sp>
    </p:spTree>
    <p:extLst>
      <p:ext uri="{BB962C8B-B14F-4D97-AF65-F5344CB8AC3E}">
        <p14:creationId xmlns:p14="http://schemas.microsoft.com/office/powerpoint/2010/main" val="310033361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AF61D23B-C054-4F4A-8F31-D1A39CCE80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9515" y="0"/>
            <a:ext cx="5072485" cy="6858000"/>
          </a:xfrm>
          <a:prstGeom prst="rect">
            <a:avLst/>
          </a:prstGeom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DF5B4681-57C2-4562-B95D-97038F150A4F}"/>
              </a:ext>
            </a:extLst>
          </p:cNvPr>
          <p:cNvSpPr/>
          <p:nvPr/>
        </p:nvSpPr>
        <p:spPr>
          <a:xfrm>
            <a:off x="1733385" y="241333"/>
            <a:ext cx="4667415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3200" b="1" dirty="0"/>
              <a:t>В 1942-1943 годах Сталин открыл порядка 22 тысяч церквей, Московскую духовную академию и несколько монастырей, освободил многих священников из тюрем, разрешил издавать журнал Московской Патриархии, провести Поместный собор и избрать Московского Патриарха.</a:t>
            </a:r>
          </a:p>
        </p:txBody>
      </p:sp>
    </p:spTree>
    <p:extLst>
      <p:ext uri="{BB962C8B-B14F-4D97-AF65-F5344CB8AC3E}">
        <p14:creationId xmlns:p14="http://schemas.microsoft.com/office/powerpoint/2010/main" val="126181210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38573AD2-735E-404F-93CE-A6E7051F6B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96000" cy="4076700"/>
          </a:xfrm>
          <a:prstGeom prst="rect">
            <a:avLst/>
          </a:prstGeom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1732A0A5-D6DD-4EF9-A92E-B100063A02AE}"/>
              </a:ext>
            </a:extLst>
          </p:cNvPr>
          <p:cNvSpPr/>
          <p:nvPr/>
        </p:nvSpPr>
        <p:spPr>
          <a:xfrm>
            <a:off x="6172863" y="58454"/>
            <a:ext cx="5618921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3200" b="1" dirty="0"/>
              <a:t>Генрих Гиммлер:</a:t>
            </a:r>
          </a:p>
          <a:p>
            <a:pPr algn="just"/>
            <a:r>
              <a:rPr lang="ru-RU" sz="3200" dirty="0"/>
              <a:t>«Поддерживать и снова оживлять </a:t>
            </a:r>
            <a:r>
              <a:rPr lang="ru-RU" sz="3200" b="1" dirty="0"/>
              <a:t>Русскую Православную Церковь </a:t>
            </a:r>
            <a:r>
              <a:rPr lang="ru-RU" sz="3200" dirty="0"/>
              <a:t>было бы неверным, так как </a:t>
            </a:r>
            <a:r>
              <a:rPr lang="ru-RU" sz="3200" b="1" dirty="0"/>
              <a:t>она всегда являлась организацией национального сплочения</a:t>
            </a:r>
            <a:r>
              <a:rPr lang="ru-RU" sz="3200" dirty="0"/>
              <a:t>… Нам нужно поддерживать каждую религиозную форму и секту, которая будет </a:t>
            </a:r>
            <a:r>
              <a:rPr lang="ru-RU" sz="3200" dirty="0" err="1"/>
              <a:t>пацифиствующей</a:t>
            </a:r>
            <a:r>
              <a:rPr lang="ru-RU" sz="3200" dirty="0"/>
              <a:t>»</a:t>
            </a:r>
          </a:p>
        </p:txBody>
      </p:sp>
    </p:spTree>
    <p:extLst>
      <p:ext uri="{BB962C8B-B14F-4D97-AF65-F5344CB8AC3E}">
        <p14:creationId xmlns:p14="http://schemas.microsoft.com/office/powerpoint/2010/main" val="52885021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_2025-08-17_19-04-54">
            <a:hlinkClick r:id="" action="ppaction://media"/>
            <a:extLst>
              <a:ext uri="{FF2B5EF4-FFF2-40B4-BE49-F238E27FC236}">
                <a16:creationId xmlns:a16="http://schemas.microsoft.com/office/drawing/2014/main" id="{13AB30CC-66B9-42F7-AC17-080F42277A0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30524" y="612250"/>
            <a:ext cx="9870459" cy="5428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758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12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6AA5DFC9-9EDE-1E9F-A5FD-612E3ADB8ED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99" y="-40612"/>
            <a:ext cx="12160537" cy="6840302"/>
          </a:xfrm>
          <a:prstGeom prst="rect">
            <a:avLst/>
          </a:prstGeom>
          <a:effectLst>
            <a:softEdge rad="228600"/>
          </a:effectLst>
        </p:spPr>
      </p:pic>
      <p:sp>
        <p:nvSpPr>
          <p:cNvPr id="12" name="Прямоугольник: скругленные углы 11">
            <a:extLst>
              <a:ext uri="{FF2B5EF4-FFF2-40B4-BE49-F238E27FC236}">
                <a16:creationId xmlns:a16="http://schemas.microsoft.com/office/drawing/2014/main" id="{8EDD50E5-96A3-A628-B1DF-AFEE43CE5D86}"/>
              </a:ext>
            </a:extLst>
          </p:cNvPr>
          <p:cNvSpPr/>
          <p:nvPr/>
        </p:nvSpPr>
        <p:spPr>
          <a:xfrm>
            <a:off x="1113840" y="4905954"/>
            <a:ext cx="9849170" cy="1684821"/>
          </a:xfrm>
          <a:prstGeom prst="roundRect">
            <a:avLst/>
          </a:prstGeom>
          <a:solidFill>
            <a:schemeClr val="bg1"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DFF23CAE-0A14-E9AB-24EA-8E0C56F04550}"/>
              </a:ext>
            </a:extLst>
          </p:cNvPr>
          <p:cNvSpPr/>
          <p:nvPr/>
        </p:nvSpPr>
        <p:spPr>
          <a:xfrm>
            <a:off x="1113840" y="4836450"/>
            <a:ext cx="9618338" cy="1754326"/>
          </a:xfrm>
          <a:prstGeom prst="rect">
            <a:avLst/>
          </a:prstGeom>
          <a:noFill/>
          <a:effectLst>
            <a:glow rad="127000">
              <a:schemeClr val="accent1">
                <a:alpha val="17000"/>
              </a:schemeClr>
            </a:glow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5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  <a:t>Служение в </a:t>
            </a:r>
          </a:p>
          <a:p>
            <a:pPr algn="ctr"/>
            <a:r>
              <a:rPr lang="ru-RU" sz="5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  <a:t>Душанбинской епархии</a:t>
            </a:r>
          </a:p>
        </p:txBody>
      </p:sp>
    </p:spTree>
    <p:extLst>
      <p:ext uri="{BB962C8B-B14F-4D97-AF65-F5344CB8AC3E}">
        <p14:creationId xmlns:p14="http://schemas.microsoft.com/office/powerpoint/2010/main" val="107261495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4FFEDF68-9036-27B1-8534-54CA44C108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359785" cy="6952162"/>
          </a:xfrm>
          <a:prstGeom prst="rect">
            <a:avLst/>
          </a:prstGeom>
        </p:spPr>
      </p:pic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E4412542-760D-D57D-1BC1-F4D84B44C97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3075" y="606233"/>
            <a:ext cx="2887724" cy="2736656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2DA5CCC0-14C3-DD20-01C5-814B1B64E4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386" y="-187559"/>
            <a:ext cx="2882827" cy="4324240"/>
          </a:xfrm>
          <a:prstGeom prst="rect">
            <a:avLst/>
          </a:prstGeom>
          <a:effectLst>
            <a:softEdge rad="279400"/>
          </a:effectLst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6483EC32-D060-AFA0-31BE-C2CB0741B31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4557" y="-152622"/>
            <a:ext cx="3035228" cy="4552841"/>
          </a:xfrm>
          <a:prstGeom prst="rect">
            <a:avLst/>
          </a:prstGeom>
          <a:effectLst>
            <a:softEdge rad="241300"/>
          </a:effectLst>
        </p:spPr>
      </p:pic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07BCEA94-5054-0C5C-FC38-2781EFDE97B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69171" y="434616"/>
            <a:ext cx="2889754" cy="2737341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C7218D11-9394-DF2C-E577-C038FF2F530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2073" y="98487"/>
            <a:ext cx="5742304" cy="3244402"/>
          </a:xfrm>
          <a:prstGeom prst="rect">
            <a:avLst/>
          </a:prstGeom>
          <a:effectLst>
            <a:softEdge rad="88900"/>
          </a:effectLst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3F12DC72-957A-2255-A3DA-95DBF8AEEE4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6240" y="2558455"/>
            <a:ext cx="9550400" cy="4299545"/>
          </a:xfrm>
          <a:prstGeom prst="rect">
            <a:avLst/>
          </a:prstGeom>
          <a:effectLst>
            <a:softEdge rad="838200"/>
          </a:effectLst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4F96EB90-EB3E-D80B-9528-95E57884D458}"/>
              </a:ext>
            </a:extLst>
          </p:cNvPr>
          <p:cNvPicPr>
            <a:picLocks noChangeAspect="1"/>
          </p:cNvPicPr>
          <p:nvPr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75633" y="3845939"/>
            <a:ext cx="2800386" cy="3733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56225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68CF23B1-9E27-BB8E-8B60-698F78B77F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375950" cy="6979920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5E3A150C-4E33-AC3F-2DE1-9F21DD7D6A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65"/>
          <a:stretch/>
        </p:blipFill>
        <p:spPr>
          <a:xfrm>
            <a:off x="157317" y="68826"/>
            <a:ext cx="6145488" cy="3949065"/>
          </a:xfrm>
          <a:prstGeom prst="rect">
            <a:avLst/>
          </a:prstGeom>
          <a:effectLst>
            <a:softEdge rad="889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A9567CC1-B0B1-F748-5315-9DF28DE054A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1075" y="2626375"/>
            <a:ext cx="7365305" cy="4142984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BD6552-6092-C09B-12CC-C6313A32388C}"/>
              </a:ext>
            </a:extLst>
          </p:cNvPr>
          <p:cNvSpPr txBox="1"/>
          <p:nvPr/>
        </p:nvSpPr>
        <p:spPr>
          <a:xfrm>
            <a:off x="7669161" y="681435"/>
            <a:ext cx="3618271" cy="707886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ru-RU" sz="4000" b="1" dirty="0">
                <a:solidFill>
                  <a:schemeClr val="accent5">
                    <a:lumMod val="50000"/>
                  </a:schemeClr>
                </a:solidFill>
              </a:rPr>
              <a:t>ДЕНЬ РОССИИ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2CFD9A-6A3A-59F0-622E-0DA2297FCA43}"/>
              </a:ext>
            </a:extLst>
          </p:cNvPr>
          <p:cNvSpPr txBox="1"/>
          <p:nvPr/>
        </p:nvSpPr>
        <p:spPr>
          <a:xfrm>
            <a:off x="272609" y="3973433"/>
            <a:ext cx="434585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000" b="1" dirty="0">
                <a:solidFill>
                  <a:schemeClr val="accent5">
                    <a:lumMod val="50000"/>
                  </a:schemeClr>
                </a:solidFill>
              </a:rPr>
              <a:t>ДЕНЬ </a:t>
            </a:r>
          </a:p>
          <a:p>
            <a:pPr algn="ctr"/>
            <a:r>
              <a:rPr lang="ru-RU" sz="4000" b="1" dirty="0">
                <a:solidFill>
                  <a:schemeClr val="accent5">
                    <a:lumMod val="50000"/>
                  </a:schemeClr>
                </a:solidFill>
              </a:rPr>
              <a:t>НАРОДНОГО </a:t>
            </a:r>
          </a:p>
          <a:p>
            <a:pPr algn="ctr"/>
            <a:r>
              <a:rPr lang="ru-RU" sz="4000" b="1" dirty="0">
                <a:solidFill>
                  <a:schemeClr val="accent5">
                    <a:lumMod val="50000"/>
                  </a:schemeClr>
                </a:solidFill>
              </a:rPr>
              <a:t>ЕДИНСТВА</a:t>
            </a:r>
          </a:p>
        </p:txBody>
      </p:sp>
      <p:pic>
        <p:nvPicPr>
          <p:cNvPr id="20" name="Рисунок 19">
            <a:extLst>
              <a:ext uri="{FF2B5EF4-FFF2-40B4-BE49-F238E27FC236}">
                <a16:creationId xmlns:a16="http://schemas.microsoft.com/office/drawing/2014/main" id="{DDA87270-B19B-D3A9-D846-A8CC181FBFF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7602" y="1473824"/>
            <a:ext cx="6023984" cy="1139067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8CA4E332-B01D-5BE4-1483-3FF30E311F7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3" t="3899" r="16552" b="-3899"/>
          <a:stretch/>
        </p:blipFill>
        <p:spPr>
          <a:xfrm rot="11312477">
            <a:off x="56764" y="5911053"/>
            <a:ext cx="5030685" cy="1140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75681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A369FE1F-D283-F4FF-1F5D-4937F2B949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" y="0"/>
            <a:ext cx="12175362" cy="6858000"/>
          </a:xfrm>
          <a:prstGeom prst="rect">
            <a:avLst/>
          </a:prstGeom>
        </p:spPr>
      </p:pic>
      <p:pic>
        <p:nvPicPr>
          <p:cNvPr id="5" name="ДНЕ">
            <a:hlinkClick r:id="" action="ppaction://media"/>
            <a:extLst>
              <a:ext uri="{FF2B5EF4-FFF2-40B4-BE49-F238E27FC236}">
                <a16:creationId xmlns:a16="http://schemas.microsoft.com/office/drawing/2014/main" id="{825E5CB3-D6B8-BB25-4F44-8C289D76AC5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6640" y="436880"/>
            <a:ext cx="10078720" cy="566928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F9EEECA-3D11-EE79-2B92-C62F3FFB4A69}"/>
              </a:ext>
            </a:extLst>
          </p:cNvPr>
          <p:cNvSpPr txBox="1"/>
          <p:nvPr/>
        </p:nvSpPr>
        <p:spPr>
          <a:xfrm>
            <a:off x="235974" y="78658"/>
            <a:ext cx="1809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/>
              <a:t>ВИДЕО</a:t>
            </a:r>
            <a:r>
              <a:rPr lang="ru-RU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133972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8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729AE8B5-567B-2C78-FF51-1297233BAE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949440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2090A0D9-0AC6-7601-E32C-77F13942D9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860" y="0"/>
            <a:ext cx="6219088" cy="3495358"/>
          </a:xfrm>
          <a:prstGeom prst="rect">
            <a:avLst/>
          </a:prstGeom>
          <a:effectLst>
            <a:softEdge rad="50800"/>
          </a:effec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93641EC1-0FCB-9979-7079-49D2CA9ADB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4548" y="2885122"/>
            <a:ext cx="7068712" cy="3972878"/>
          </a:xfrm>
          <a:prstGeom prst="rect">
            <a:avLst/>
          </a:prstGeom>
          <a:effectLst>
            <a:softEdge rad="152400"/>
          </a:effectLst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F50BAFE0-9DF6-A9E5-06FB-AA0FEC36343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8177" y="176054"/>
            <a:ext cx="5623963" cy="2533015"/>
          </a:xfrm>
          <a:prstGeom prst="rect">
            <a:avLst/>
          </a:prstGeom>
          <a:effectLst>
            <a:softEdge rad="165100"/>
          </a:effectLst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4BF0950A-9D63-CB93-69D8-2245BB9CAAA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06" y="3781266"/>
            <a:ext cx="5006796" cy="2790825"/>
          </a:xfrm>
          <a:prstGeom prst="rect">
            <a:avLst/>
          </a:prstGeom>
          <a:effectLst>
            <a:softEdge rad="76200"/>
          </a:effectLst>
        </p:spPr>
      </p:pic>
    </p:spTree>
    <p:extLst>
      <p:ext uri="{BB962C8B-B14F-4D97-AF65-F5344CB8AC3E}">
        <p14:creationId xmlns:p14="http://schemas.microsoft.com/office/powerpoint/2010/main" val="403647460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DB13BE81-7159-8858-046D-50D2BC91A8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1440" y="0"/>
            <a:ext cx="12283439" cy="6939280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DDE6A9DD-262C-3169-C47A-55F514313C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506" y="256222"/>
            <a:ext cx="11280987" cy="6345555"/>
          </a:xfrm>
          <a:prstGeom prst="rect">
            <a:avLst/>
          </a:prstGeom>
          <a:effectLst>
            <a:softEdge rad="76200"/>
          </a:effectLst>
        </p:spPr>
      </p:pic>
    </p:spTree>
    <p:extLst>
      <p:ext uri="{BB962C8B-B14F-4D97-AF65-F5344CB8AC3E}">
        <p14:creationId xmlns:p14="http://schemas.microsoft.com/office/powerpoint/2010/main" val="231970215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6A27F9E9-55FA-B94B-5E53-30E7D53E5B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1120" y="0"/>
            <a:ext cx="12263120" cy="6959600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96560D5C-9D93-BCED-DE16-AABD6176E3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6880" y="2668396"/>
            <a:ext cx="6715760" cy="4197350"/>
          </a:xfrm>
          <a:prstGeom prst="rect">
            <a:avLst/>
          </a:prstGeom>
          <a:effectLst>
            <a:softEdge rad="266700"/>
          </a:effec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BE26BAC9-C499-C568-AB3E-90404A99327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7430" y="-45053"/>
            <a:ext cx="6283430" cy="4187317"/>
          </a:xfrm>
          <a:prstGeom prst="rect">
            <a:avLst/>
          </a:prstGeom>
          <a:effectLst>
            <a:softEdge rad="266700"/>
          </a:effectLst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9B0AD719-7A9A-B8F7-9F80-5616B50731ED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7566" y="90106"/>
            <a:ext cx="3733209" cy="2488184"/>
          </a:xfrm>
          <a:prstGeom prst="rect">
            <a:avLst/>
          </a:prstGeom>
          <a:effectLst>
            <a:softEdge rad="76200"/>
          </a:effectLst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FA436CB4-A334-EE3B-F965-9ABC9ABF50FF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21" r="1530" b="26750"/>
          <a:stretch/>
        </p:blipFill>
        <p:spPr>
          <a:xfrm>
            <a:off x="162561" y="4187317"/>
            <a:ext cx="5232399" cy="2370963"/>
          </a:xfrm>
          <a:prstGeom prst="rect">
            <a:avLst/>
          </a:prstGeom>
          <a:effectLst>
            <a:softEdge rad="88900"/>
          </a:effectLst>
        </p:spPr>
      </p:pic>
      <p:pic>
        <p:nvPicPr>
          <p:cNvPr id="20" name="Рисунок 19">
            <a:extLst>
              <a:ext uri="{FF2B5EF4-FFF2-40B4-BE49-F238E27FC236}">
                <a16:creationId xmlns:a16="http://schemas.microsoft.com/office/drawing/2014/main" id="{BF222C48-E709-B250-1A8C-67AA61307AB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800" y="58506"/>
            <a:ext cx="3068320" cy="2753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29485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8E45F4BB-9E7C-3BB1-9998-E365A03EB8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2938" y="0"/>
            <a:ext cx="12274937" cy="6858000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730C6737-C6D1-2D7B-D3DC-058B677C9DAB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091" y="137651"/>
            <a:ext cx="4774487" cy="3182195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4992A8AD-16D4-3B13-5C76-7B737400B956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091" y="3457497"/>
            <a:ext cx="4774488" cy="3182196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5CF91F51-5B6B-FDBF-9367-93E6702E0555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37651"/>
            <a:ext cx="4774486" cy="3182195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838D59F6-3BEF-49BF-1538-D7558AFE232E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3429000"/>
            <a:ext cx="4774486" cy="3182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4654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30B19F51-A194-9816-DD0B-FD5200B1BA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71120" y="0"/>
            <a:ext cx="12263120" cy="6929120"/>
          </a:xfrm>
          <a:prstGeom prst="rect">
            <a:avLst/>
          </a:prstGeom>
        </p:spPr>
      </p:pic>
      <p:pic>
        <p:nvPicPr>
          <p:cNvPr id="3" name="Театр теней">
            <a:hlinkClick r:id="" action="ppaction://media"/>
            <a:extLst>
              <a:ext uri="{FF2B5EF4-FFF2-40B4-BE49-F238E27FC236}">
                <a16:creationId xmlns:a16="http://schemas.microsoft.com/office/drawing/2014/main" id="{8F4923E5-9927-3D8E-7476-C352485D366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90888" y="318688"/>
            <a:ext cx="8747724" cy="4920595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8320CC1D-867B-2118-00AD-3AA9EA1EA4B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47" y="68730"/>
            <a:ext cx="1859441" cy="49991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E4055ED-613D-4916-603D-3A58EA45AE07}"/>
              </a:ext>
            </a:extLst>
          </p:cNvPr>
          <p:cNvSpPr txBox="1"/>
          <p:nvPr/>
        </p:nvSpPr>
        <p:spPr>
          <a:xfrm>
            <a:off x="1670334" y="5704317"/>
            <a:ext cx="1015787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3200" dirty="0">
                <a:latin typeface="Arial Black" panose="020B0A04020102020204" pitchFamily="34" charset="0"/>
              </a:rPr>
              <a:t>Проект «Связь поколений», театр теней.</a:t>
            </a:r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703356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47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8E8433F5-0D7D-ED63-6C7F-DF9711B887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836"/>
            <a:ext cx="12192000" cy="6810327"/>
          </a:xfrm>
          <a:prstGeom prst="rect">
            <a:avLst/>
          </a:prstGeom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8F0FE412-38EF-0750-828F-00C4CEFF1E75}"/>
              </a:ext>
            </a:extLst>
          </p:cNvPr>
          <p:cNvSpPr/>
          <p:nvPr/>
        </p:nvSpPr>
        <p:spPr>
          <a:xfrm>
            <a:off x="4316361" y="-22348"/>
            <a:ext cx="3559278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ru-RU" sz="40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  <a:t>Экскурсии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A6BD1E1C-0F00-34E5-843A-607296BEC2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475" b="15450"/>
          <a:stretch/>
        </p:blipFill>
        <p:spPr>
          <a:xfrm>
            <a:off x="7236541" y="-147197"/>
            <a:ext cx="4640826" cy="3920067"/>
          </a:xfrm>
          <a:prstGeom prst="flowChartManualInpu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561A7463-CCA0-C1E0-D1E3-82F7365D9AC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61" t="36564" b="21604"/>
          <a:stretch/>
        </p:blipFill>
        <p:spPr>
          <a:xfrm>
            <a:off x="6582369" y="3877939"/>
            <a:ext cx="5427406" cy="284889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7FE0DD28-3F16-A69E-19BC-9EE29605DF7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78" b="10967"/>
          <a:stretch/>
        </p:blipFill>
        <p:spPr>
          <a:xfrm>
            <a:off x="186869" y="639353"/>
            <a:ext cx="6558059" cy="295951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BB5F189-4A9D-A953-7039-45133ECC0ECA}"/>
              </a:ext>
            </a:extLst>
          </p:cNvPr>
          <p:cNvSpPr txBox="1"/>
          <p:nvPr/>
        </p:nvSpPr>
        <p:spPr>
          <a:xfrm>
            <a:off x="103241" y="47530"/>
            <a:ext cx="2644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>
                <a:latin typeface="Arial Black" panose="020B0A04020102020204" pitchFamily="34" charset="0"/>
              </a:rPr>
              <a:t>ГРУППА ИЗ КОРЕИ</a:t>
            </a:r>
          </a:p>
        </p:txBody>
      </p:sp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9A3836A1-A175-409F-DD20-14E127132EC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975" b="25484"/>
          <a:stretch/>
        </p:blipFill>
        <p:spPr>
          <a:xfrm>
            <a:off x="894149" y="3877939"/>
            <a:ext cx="5143500" cy="284889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1618F6F-006E-D791-D0B0-3F3EC4F19A61}"/>
              </a:ext>
            </a:extLst>
          </p:cNvPr>
          <p:cNvSpPr txBox="1"/>
          <p:nvPr/>
        </p:nvSpPr>
        <p:spPr>
          <a:xfrm>
            <a:off x="1066827" y="6149103"/>
            <a:ext cx="47981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>
                <a:solidFill>
                  <a:schemeClr val="bg1"/>
                </a:solidFill>
                <a:latin typeface="Arial Black" panose="020B0A04020102020204" pitchFamily="34" charset="0"/>
              </a:rPr>
              <a:t>СТУДЕНТЫ ТАДЖИКСКИХ ВУЗОВ</a:t>
            </a:r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89931711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157777BC-562E-ECAF-9DAB-234CF5585A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4384"/>
            <a:ext cx="12192000" cy="6809232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3673BB81-4128-5AFD-9F94-D9E7857D01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994" y="108154"/>
            <a:ext cx="10627579" cy="597801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F8BCE8E-5C75-440A-C8DC-E3F9E26A4BB2}"/>
              </a:ext>
            </a:extLst>
          </p:cNvPr>
          <p:cNvSpPr txBox="1"/>
          <p:nvPr/>
        </p:nvSpPr>
        <p:spPr>
          <a:xfrm>
            <a:off x="1258530" y="6086167"/>
            <a:ext cx="107761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latin typeface="Arial Black" panose="020B0A04020102020204" pitchFamily="34" charset="0"/>
              </a:rPr>
              <a:t>Студенты медицинского университета из Индии</a:t>
            </a:r>
          </a:p>
        </p:txBody>
      </p:sp>
    </p:spTree>
    <p:extLst>
      <p:ext uri="{BB962C8B-B14F-4D97-AF65-F5344CB8AC3E}">
        <p14:creationId xmlns:p14="http://schemas.microsoft.com/office/powerpoint/2010/main" val="388935777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547180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Заголовок 4">
            <a:extLst>
              <a:ext uri="{FF2B5EF4-FFF2-40B4-BE49-F238E27FC236}">
                <a16:creationId xmlns:a16="http://schemas.microsoft.com/office/drawing/2014/main" id="{16F26B55-D79B-4C9A-9234-404C9B028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676660" cy="2166152"/>
          </a:xfrm>
        </p:spPr>
        <p:txBody>
          <a:bodyPr>
            <a:noAutofit/>
          </a:bodyPr>
          <a:lstStyle/>
          <a:p>
            <a:pPr algn="ctr"/>
            <a:r>
              <a:rPr lang="ru-RU" sz="4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</a:t>
            </a:r>
            <a:r>
              <a:rPr lang="ru-RU" sz="4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роект </a:t>
            </a:r>
            <a:r>
              <a:rPr lang="ru-RU" sz="44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«Современная школа духовно-нравственного воспитания молодежи и подростков»</a:t>
            </a:r>
            <a:br>
              <a:rPr lang="ru-RU" sz="4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ru-RU" sz="4400" dirty="0"/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542F264C-569D-4B86-8FBE-E65BE097C4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309" y="2166152"/>
            <a:ext cx="9934112" cy="4691848"/>
          </a:xfrm>
        </p:spPr>
        <p:txBody>
          <a:bodyPr/>
          <a:lstStyle/>
          <a:p>
            <a:pPr marL="0" indent="0">
              <a:buNone/>
            </a:pPr>
            <a:r>
              <a:rPr lang="ru-RU" sz="4400" dirty="0">
                <a:solidFill>
                  <a:schemeClr val="accent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Проект реализуется при поддержке гранта Губернатора Приморского края по итогам краевого конкурса </a:t>
            </a:r>
          </a:p>
          <a:p>
            <a:pPr marL="0" indent="0">
              <a:buNone/>
            </a:pPr>
            <a:r>
              <a:rPr lang="ru-RU" sz="4400" dirty="0">
                <a:solidFill>
                  <a:schemeClr val="accent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СО НКО – 2024 и осуществляется при поддержке   Департамента внутренней политики Приморского края</a:t>
            </a:r>
          </a:p>
          <a:p>
            <a:pPr marL="0" indent="0">
              <a:buNone/>
            </a:pP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84910933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>
            <a:extLst>
              <a:ext uri="{FF2B5EF4-FFF2-40B4-BE49-F238E27FC236}">
                <a16:creationId xmlns:a16="http://schemas.microsoft.com/office/drawing/2014/main" id="{1E50A2B1-979B-4C01-B9ED-BD50E0C2D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962606" cy="1602377"/>
          </a:xfrm>
        </p:spPr>
        <p:txBody>
          <a:bodyPr>
            <a:normAutofit/>
          </a:bodyPr>
          <a:lstStyle/>
          <a:p>
            <a:r>
              <a:rPr lang="ru-RU" sz="3600" dirty="0"/>
              <a:t>Проведение региональных методических семинаров с педагогами и священнослужителями, участвующими в проекте</a:t>
            </a:r>
            <a:endParaRPr lang="ru-RU" dirty="0"/>
          </a:p>
        </p:txBody>
      </p:sp>
      <p:pic>
        <p:nvPicPr>
          <p:cNvPr id="6" name="Объект 11">
            <a:extLst>
              <a:ext uri="{FF2B5EF4-FFF2-40B4-BE49-F238E27FC236}">
                <a16:creationId xmlns:a16="http://schemas.microsoft.com/office/drawing/2014/main" id="{B4E32B85-95C2-491C-8CFE-C17BA9FDDA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7554" y="1602377"/>
            <a:ext cx="7145866" cy="5359400"/>
          </a:xfrm>
        </p:spPr>
      </p:pic>
    </p:spTree>
    <p:extLst>
      <p:ext uri="{BB962C8B-B14F-4D97-AF65-F5344CB8AC3E}">
        <p14:creationId xmlns:p14="http://schemas.microsoft.com/office/powerpoint/2010/main" val="266912454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>
            <a:extLst>
              <a:ext uri="{FF2B5EF4-FFF2-40B4-BE49-F238E27FC236}">
                <a16:creationId xmlns:a16="http://schemas.microsoft.com/office/drawing/2014/main" id="{8CDD7234-CBCE-4046-B6FA-6DE7F03B1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85" y="113212"/>
            <a:ext cx="9866811" cy="1611086"/>
          </a:xfrm>
        </p:spPr>
        <p:txBody>
          <a:bodyPr>
            <a:normAutofit/>
          </a:bodyPr>
          <a:lstStyle/>
          <a:p>
            <a:pPr algn="ctr"/>
            <a:r>
              <a:rPr lang="ru-RU" sz="3000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SimSun" panose="02010600030101010101" pitchFamily="2" charset="-122"/>
                <a:cs typeface="Times New Roman" panose="02020603050405020304" pitchFamily="18" charset="0"/>
              </a:rPr>
              <a:t>В</a:t>
            </a:r>
            <a:r>
              <a:rPr lang="ru-RU" sz="300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+mn-lt"/>
                <a:ea typeface="SimSun" panose="02010600030101010101" pitchFamily="2" charset="-122"/>
                <a:cs typeface="Times New Roman" panose="02020603050405020304" pitchFamily="18" charset="0"/>
              </a:rPr>
              <a:t>стреча Митрополита Владивостокского и Приморского Павла с педагогами и духовенством, участниками грантового проекта</a:t>
            </a:r>
            <a:endParaRPr lang="ru-RU" sz="3000" dirty="0"/>
          </a:p>
        </p:txBody>
      </p:sp>
      <p:pic>
        <p:nvPicPr>
          <p:cNvPr id="6" name="Объект 10">
            <a:extLst>
              <a:ext uri="{FF2B5EF4-FFF2-40B4-BE49-F238E27FC236}">
                <a16:creationId xmlns:a16="http://schemas.microsoft.com/office/drawing/2014/main" id="{199393E2-3395-4FC7-97B7-812548B0DA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506583" y="1710493"/>
            <a:ext cx="6714308" cy="5034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38905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>
            <a:extLst>
              <a:ext uri="{FF2B5EF4-FFF2-40B4-BE49-F238E27FC236}">
                <a16:creationId xmlns:a16="http://schemas.microsoft.com/office/drawing/2014/main" id="{32419A37-39E1-4167-AD6B-D0440D0DF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9823268" cy="1776549"/>
          </a:xfrm>
        </p:spPr>
        <p:txBody>
          <a:bodyPr>
            <a:noAutofit/>
          </a:bodyPr>
          <a:lstStyle/>
          <a:p>
            <a:pPr algn="ctr">
              <a:spcAft>
                <a:spcPts val="1200"/>
              </a:spcAft>
            </a:pPr>
            <a:br>
              <a:rPr lang="ru-RU" sz="240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+mn-lt"/>
                <a:ea typeface="SimSun" panose="02010600030101010101" pitchFamily="2" charset="-122"/>
                <a:cs typeface="Times New Roman" panose="02020603050405020304" pitchFamily="18" charset="0"/>
              </a:rPr>
            </a:br>
            <a:r>
              <a:rPr lang="ru-RU" sz="240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+mn-lt"/>
                <a:ea typeface="SimSun" panose="02010600030101010101" pitchFamily="2" charset="-122"/>
              </a:rPr>
              <a:t>В завершение встречи владыка Павел познакомил педагогов с книгой </a:t>
            </a:r>
            <a:r>
              <a:rPr lang="ru-RU" sz="2400" strike="noStrike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+mn-lt"/>
                <a:ea typeface="SimSun" panose="02010600030101010101" pitchFamily="2" charset="-122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митрополита Вениамина (Пушкаря)</a:t>
            </a:r>
            <a:r>
              <a:rPr lang="ru-RU" sz="240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+mn-lt"/>
                <a:ea typeface="SimSun" panose="02010600030101010101" pitchFamily="2" charset="-122"/>
              </a:rPr>
              <a:t> </a:t>
            </a:r>
            <a:br>
              <a:rPr lang="ru-RU" sz="240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+mn-lt"/>
                <a:ea typeface="SimSun" panose="02010600030101010101" pitchFamily="2" charset="-122"/>
              </a:rPr>
            </a:br>
            <a:r>
              <a:rPr lang="ru-RU" sz="240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+mn-lt"/>
                <a:ea typeface="SimSun" panose="02010600030101010101" pitchFamily="2" charset="-122"/>
              </a:rPr>
              <a:t>«</a:t>
            </a:r>
            <a:r>
              <a:rPr lang="ru-RU" sz="2400" strike="noStrike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+mn-lt"/>
                <a:ea typeface="SimSun" panose="02010600030101010101" pitchFamily="2" charset="-122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Священная библейская история</a:t>
            </a:r>
            <a:r>
              <a:rPr lang="ru-RU" sz="240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+mn-lt"/>
                <a:ea typeface="SimSun" panose="02010600030101010101" pitchFamily="2" charset="-122"/>
              </a:rPr>
              <a:t>»</a:t>
            </a:r>
            <a:endParaRPr lang="ru-RU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" name="Объект 8">
            <a:extLst>
              <a:ext uri="{FF2B5EF4-FFF2-40B4-BE49-F238E27FC236}">
                <a16:creationId xmlns:a16="http://schemas.microsoft.com/office/drawing/2014/main" id="{4029005E-C97B-4549-9B0E-9F77FADB3E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2752" y="1680754"/>
            <a:ext cx="6483717" cy="5251860"/>
          </a:xfrm>
        </p:spPr>
      </p:pic>
    </p:spTree>
    <p:extLst>
      <p:ext uri="{BB962C8B-B14F-4D97-AF65-F5344CB8AC3E}">
        <p14:creationId xmlns:p14="http://schemas.microsoft.com/office/powerpoint/2010/main" val="361011568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77334" y="91440"/>
            <a:ext cx="8596668" cy="561135"/>
          </a:xfrm>
        </p:spPr>
        <p:txBody>
          <a:bodyPr>
            <a:normAutofit/>
          </a:bodyPr>
          <a:lstStyle/>
          <a:p>
            <a:pPr algn="ctr"/>
            <a:r>
              <a:rPr lang="ru-RU" sz="2800" dirty="0"/>
              <a:t>Пилотные территории проекта</a:t>
            </a:r>
          </a:p>
        </p:txBody>
      </p:sp>
      <p:pic>
        <p:nvPicPr>
          <p:cNvPr id="15" name="Объект 1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441" y="585216"/>
            <a:ext cx="9242881" cy="6272784"/>
          </a:xfrm>
        </p:spPr>
      </p:pic>
      <p:sp>
        <p:nvSpPr>
          <p:cNvPr id="4" name="Овал 3"/>
          <p:cNvSpPr/>
          <p:nvPr/>
        </p:nvSpPr>
        <p:spPr>
          <a:xfrm>
            <a:off x="1126041" y="2518734"/>
            <a:ext cx="2514600" cy="795527"/>
          </a:xfrm>
          <a:prstGeom prst="ellipse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ru-RU" sz="1700" b="1" dirty="0">
                <a:ln/>
                <a:solidFill>
                  <a:schemeClr val="tx2"/>
                </a:solidFill>
                <a:cs typeface="Arial" panose="020B0604020202020204" pitchFamily="34" charset="0"/>
              </a:rPr>
              <a:t>Вольно-</a:t>
            </a:r>
            <a:r>
              <a:rPr lang="ru-RU" sz="1700" b="1" dirty="0" err="1">
                <a:ln/>
                <a:solidFill>
                  <a:schemeClr val="tx2"/>
                </a:solidFill>
                <a:cs typeface="Arial" panose="020B0604020202020204" pitchFamily="34" charset="0"/>
              </a:rPr>
              <a:t>Надеждинское</a:t>
            </a:r>
            <a:endParaRPr lang="ru-RU" sz="1700" b="1" dirty="0">
              <a:ln/>
              <a:solidFill>
                <a:schemeClr val="tx2"/>
              </a:solidFill>
              <a:cs typeface="Arial" panose="020B0604020202020204" pitchFamily="34" charset="0"/>
            </a:endParaRPr>
          </a:p>
        </p:txBody>
      </p:sp>
      <p:sp>
        <p:nvSpPr>
          <p:cNvPr id="5" name="Овал 4"/>
          <p:cNvSpPr/>
          <p:nvPr/>
        </p:nvSpPr>
        <p:spPr>
          <a:xfrm>
            <a:off x="636433" y="4171730"/>
            <a:ext cx="2368296" cy="914400"/>
          </a:xfrm>
          <a:prstGeom prst="ellipse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>
                <a:ln w="0"/>
                <a:solidFill>
                  <a:schemeClr val="tx2"/>
                </a:solidFill>
              </a:rPr>
              <a:t>Лесозаводск</a:t>
            </a:r>
          </a:p>
        </p:txBody>
      </p:sp>
      <p:sp>
        <p:nvSpPr>
          <p:cNvPr id="8" name="Овал 7"/>
          <p:cNvSpPr/>
          <p:nvPr/>
        </p:nvSpPr>
        <p:spPr>
          <a:xfrm>
            <a:off x="7592101" y="3167175"/>
            <a:ext cx="1681901" cy="91440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>
                <a:solidFill>
                  <a:schemeClr val="tx2"/>
                </a:solidFill>
              </a:rPr>
              <a:t>Артем</a:t>
            </a:r>
          </a:p>
        </p:txBody>
      </p:sp>
      <p:sp>
        <p:nvSpPr>
          <p:cNvPr id="9" name="Овал 8"/>
          <p:cNvSpPr/>
          <p:nvPr/>
        </p:nvSpPr>
        <p:spPr>
          <a:xfrm>
            <a:off x="7024578" y="1385723"/>
            <a:ext cx="2249424" cy="91440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>
                <a:solidFill>
                  <a:schemeClr val="tx2"/>
                </a:solidFill>
              </a:rPr>
              <a:t>Уссурийск</a:t>
            </a:r>
          </a:p>
        </p:txBody>
      </p:sp>
      <p:sp>
        <p:nvSpPr>
          <p:cNvPr id="10" name="Овал 9"/>
          <p:cNvSpPr/>
          <p:nvPr/>
        </p:nvSpPr>
        <p:spPr>
          <a:xfrm>
            <a:off x="1820581" y="933533"/>
            <a:ext cx="2889505" cy="91440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dirty="0">
                <a:solidFill>
                  <a:schemeClr val="tx2"/>
                </a:solidFill>
              </a:rPr>
              <a:t>Владивосток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294376" y="1956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ru-RU" dirty="0"/>
          </a:p>
        </p:txBody>
      </p:sp>
      <p:sp>
        <p:nvSpPr>
          <p:cNvPr id="12" name="TextBox 11"/>
          <p:cNvSpPr txBox="1"/>
          <p:nvPr/>
        </p:nvSpPr>
        <p:spPr>
          <a:xfrm>
            <a:off x="5833872" y="2057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ru-RU" dirty="0"/>
          </a:p>
        </p:txBody>
      </p:sp>
      <p:sp>
        <p:nvSpPr>
          <p:cNvPr id="13" name="TextBox 12"/>
          <p:cNvSpPr txBox="1"/>
          <p:nvPr/>
        </p:nvSpPr>
        <p:spPr>
          <a:xfrm>
            <a:off x="5623560" y="2057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99891922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57052" y="246185"/>
            <a:ext cx="4812826" cy="6031523"/>
          </a:xfrm>
        </p:spPr>
        <p:txBody>
          <a:bodyPr>
            <a:normAutofit fontScale="90000"/>
          </a:bodyPr>
          <a:lstStyle/>
          <a:p>
            <a:br>
              <a:rPr lang="ru-RU" sz="2800" b="1" dirty="0"/>
            </a:br>
            <a:br>
              <a:rPr lang="ru-RU" sz="2800" b="1" dirty="0"/>
            </a:br>
            <a:r>
              <a:rPr lang="ru-RU" b="1" dirty="0"/>
              <a:t>29 образовательных учреждений</a:t>
            </a:r>
            <a:br>
              <a:rPr lang="ru-RU" b="1" dirty="0"/>
            </a:br>
            <a:br>
              <a:rPr lang="ru-RU" b="1" dirty="0"/>
            </a:br>
            <a:r>
              <a:rPr lang="ru-RU" b="1" dirty="0"/>
              <a:t>130 классов</a:t>
            </a:r>
            <a:br>
              <a:rPr lang="ru-RU" b="1" dirty="0"/>
            </a:br>
            <a:r>
              <a:rPr lang="ru-RU" b="1" dirty="0"/>
              <a:t>520 уроков</a:t>
            </a:r>
            <a:br>
              <a:rPr lang="ru-RU" b="1" dirty="0"/>
            </a:br>
            <a:r>
              <a:rPr lang="ru-RU" b="1" dirty="0"/>
              <a:t>3 000 школьников </a:t>
            </a:r>
            <a:br>
              <a:rPr lang="ru-RU" b="1" dirty="0"/>
            </a:br>
            <a:r>
              <a:rPr lang="ru-RU" b="1" dirty="0"/>
              <a:t>7-11 классов</a:t>
            </a:r>
            <a:br>
              <a:rPr lang="ru-RU" dirty="0"/>
            </a:br>
            <a:endParaRPr lang="ru-RU" dirty="0"/>
          </a:p>
        </p:txBody>
      </p:sp>
      <p:pic>
        <p:nvPicPr>
          <p:cNvPr id="11" name="Объект 10">
            <a:extLst>
              <a:ext uri="{FF2B5EF4-FFF2-40B4-BE49-F238E27FC236}">
                <a16:creationId xmlns:a16="http://schemas.microsoft.com/office/drawing/2014/main" id="{6A8EA595-255D-4D4C-BA37-7EB667C2A4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1422" y="-1"/>
            <a:ext cx="5143500" cy="6858001"/>
          </a:xfrm>
        </p:spPr>
      </p:pic>
    </p:spTree>
    <p:extLst>
      <p:ext uri="{BB962C8B-B14F-4D97-AF65-F5344CB8AC3E}">
        <p14:creationId xmlns:p14="http://schemas.microsoft.com/office/powerpoint/2010/main" val="316698385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>
            <a:extLst>
              <a:ext uri="{FF2B5EF4-FFF2-40B4-BE49-F238E27FC236}">
                <a16:creationId xmlns:a16="http://schemas.microsoft.com/office/drawing/2014/main" id="{C134AC41-8654-487A-BF20-8842D75DC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0"/>
            <a:ext cx="8596668" cy="1271451"/>
          </a:xfrm>
        </p:spPr>
        <p:txBody>
          <a:bodyPr/>
          <a:lstStyle/>
          <a:p>
            <a:pPr algn="ctr"/>
            <a:r>
              <a:rPr lang="ru-RU" sz="3600" dirty="0"/>
              <a:t>Уроки в образовательных</a:t>
            </a:r>
            <a:br>
              <a:rPr lang="ru-RU" sz="3600" dirty="0"/>
            </a:br>
            <a:r>
              <a:rPr lang="ru-RU" sz="3600" dirty="0"/>
              <a:t>учреждениях</a:t>
            </a:r>
            <a:endParaRPr lang="ru-RU" dirty="0"/>
          </a:p>
        </p:txBody>
      </p:sp>
      <p:pic>
        <p:nvPicPr>
          <p:cNvPr id="8" name="Объект 7">
            <a:extLst>
              <a:ext uri="{FF2B5EF4-FFF2-40B4-BE49-F238E27FC236}">
                <a16:creationId xmlns:a16="http://schemas.microsoft.com/office/drawing/2014/main" id="{1C265AAC-6BC6-4B62-8201-3B6EF5F454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0429" y="1271451"/>
            <a:ext cx="7448732" cy="5586549"/>
          </a:xfrm>
        </p:spPr>
      </p:pic>
    </p:spTree>
    <p:extLst>
      <p:ext uri="{BB962C8B-B14F-4D97-AF65-F5344CB8AC3E}">
        <p14:creationId xmlns:p14="http://schemas.microsoft.com/office/powerpoint/2010/main" val="255325686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Объект 9">
            <a:extLst>
              <a:ext uri="{FF2B5EF4-FFF2-40B4-BE49-F238E27FC236}">
                <a16:creationId xmlns:a16="http://schemas.microsoft.com/office/drawing/2014/main" id="{ACC1C12E-4F99-498F-8B9D-14820F6ACF3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509" y="0"/>
            <a:ext cx="9144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3653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DEF28D89-3229-49B5-A764-B5944DA9305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" y="243840"/>
            <a:ext cx="10545697" cy="598278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6790925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Заголовок 6">
            <a:extLst>
              <a:ext uri="{FF2B5EF4-FFF2-40B4-BE49-F238E27FC236}">
                <a16:creationId xmlns:a16="http://schemas.microsoft.com/office/drawing/2014/main" id="{8A5BD29F-FEDC-4064-9439-C764C0B2E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111" y="80211"/>
            <a:ext cx="9753600" cy="1672046"/>
          </a:xfrm>
        </p:spPr>
        <p:txBody>
          <a:bodyPr>
            <a:normAutofit fontScale="90000"/>
          </a:bodyPr>
          <a:lstStyle/>
          <a:p>
            <a:pPr algn="ctr"/>
            <a:r>
              <a:rPr lang="ru-RU" dirty="0">
                <a:latin typeface="Times New Roman" panose="02020603050405020304" pitchFamily="18" charset="0"/>
                <a:ea typeface="Times New Roman" panose="02020603050405020304" pitchFamily="18" charset="0"/>
              </a:rPr>
              <a:t>Д</a:t>
            </a:r>
            <a:r>
              <a:rPr lang="ru-RU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ля участников проекта были организованы</a:t>
            </a:r>
            <a:r>
              <a:rPr lang="ru-RU" dirty="0">
                <a:latin typeface="Times New Roman" panose="02020603050405020304" pitchFamily="18" charset="0"/>
                <a:ea typeface="Times New Roman" panose="02020603050405020304" pitchFamily="18" charset="0"/>
              </a:rPr>
              <a:t> экскурсионные программы по</a:t>
            </a:r>
            <a:br>
              <a:rPr lang="ru-RU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ru-RU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историческим местам и храмам г. Владивостока</a:t>
            </a:r>
            <a:endParaRPr lang="ru-RU" dirty="0"/>
          </a:p>
        </p:txBody>
      </p:sp>
      <p:pic>
        <p:nvPicPr>
          <p:cNvPr id="9" name="Объект 8">
            <a:extLst>
              <a:ext uri="{FF2B5EF4-FFF2-40B4-BE49-F238E27FC236}">
                <a16:creationId xmlns:a16="http://schemas.microsoft.com/office/drawing/2014/main" id="{8F313B36-BDA1-4ED9-89BA-A065233E32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3253" y="1672046"/>
            <a:ext cx="5465316" cy="4939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59374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89341D0-3361-4175-82E8-A6D75B0B42C8}"/>
              </a:ext>
            </a:extLst>
          </p:cNvPr>
          <p:cNvSpPr txBox="1"/>
          <p:nvPr/>
        </p:nvSpPr>
        <p:spPr>
          <a:xfrm>
            <a:off x="1074821" y="408385"/>
            <a:ext cx="9535886" cy="60091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00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По итогам </a:t>
            </a:r>
            <a:r>
              <a:rPr lang="ru-RU" sz="2000" dirty="0">
                <a:solidFill>
                  <a:schemeClr val="tx2">
                    <a:lumMod val="60000"/>
                    <a:lumOff val="40000"/>
                  </a:schemeClr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П</a:t>
            </a:r>
            <a:r>
              <a:rPr lang="ru-RU" sz="200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роекта можно отметить:</a:t>
            </a:r>
          </a:p>
          <a:p>
            <a:pPr marL="1143000" lvl="2" indent="-228600"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ru-RU" sz="220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Процент мальчиков желающих служить в армии вырос с 9% до 46%.</a:t>
            </a:r>
          </a:p>
          <a:p>
            <a:pPr marL="1143000" lvl="2" indent="-228600"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ru-RU" sz="220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Процент учащихся, уважительно относящихся к государственной символике, увеличился с 57% до 92%.</a:t>
            </a:r>
          </a:p>
          <a:p>
            <a:pPr marL="1143000" lvl="2" indent="-228600"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  <a:tabLst>
                <a:tab pos="180340" algn="l"/>
              </a:tabLst>
            </a:pPr>
            <a:r>
              <a:rPr lang="ru-RU" sz="220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Процент учащихся, интересующихся традициями и историей страны, увеличился с 54% до 87%.</a:t>
            </a:r>
          </a:p>
          <a:p>
            <a:pPr marL="1143000" lvl="2" indent="-228600"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  <a:tabLst>
                <a:tab pos="270510" algn="l"/>
                <a:tab pos="914400" algn="l"/>
              </a:tabLst>
            </a:pPr>
            <a:r>
              <a:rPr lang="ru-RU" sz="220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Задумались о том, что могут принести пользу своему отечеству, — 69% респондентов.</a:t>
            </a:r>
          </a:p>
          <a:p>
            <a:pPr marL="1143000" lvl="2" indent="-228600"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  <a:tabLst>
                <a:tab pos="270510" algn="l"/>
                <a:tab pos="914400" algn="l"/>
              </a:tabLst>
            </a:pPr>
            <a:r>
              <a:rPr lang="ru-RU" sz="220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84% респондентов показало, что готовы прислушиваться к мнению старших.</a:t>
            </a:r>
          </a:p>
          <a:p>
            <a:pPr marL="1143000" lvl="2" indent="-228600"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  <a:tabLst>
                <a:tab pos="270510" algn="l"/>
                <a:tab pos="914400" algn="l"/>
              </a:tabLst>
            </a:pPr>
            <a:r>
              <a:rPr lang="ru-RU" sz="220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91% респондентов мужского пола сказали что готовы стать на защиту слабых.</a:t>
            </a:r>
          </a:p>
        </p:txBody>
      </p:sp>
    </p:spTree>
    <p:extLst>
      <p:ext uri="{BB962C8B-B14F-4D97-AF65-F5344CB8AC3E}">
        <p14:creationId xmlns:p14="http://schemas.microsoft.com/office/powerpoint/2010/main" val="448852807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46561696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7225</TotalTime>
  <Words>2012</Words>
  <Application>Microsoft Office PowerPoint</Application>
  <PresentationFormat>Широкоэкранный</PresentationFormat>
  <Paragraphs>147</Paragraphs>
  <Slides>66</Slides>
  <Notes>5</Notes>
  <HiddenSlides>0</HiddenSlides>
  <MMClips>3</MMClips>
  <ScaleCrop>false</ScaleCrop>
  <HeadingPairs>
    <vt:vector size="6" baseType="variant">
      <vt:variant>
        <vt:lpstr>Использованные шрифты</vt:lpstr>
      </vt:variant>
      <vt:variant>
        <vt:i4>6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66</vt:i4>
      </vt:variant>
    </vt:vector>
  </HeadingPairs>
  <TitlesOfParts>
    <vt:vector size="73" baseType="lpstr">
      <vt:lpstr>Arial</vt:lpstr>
      <vt:lpstr>Arial Black</vt:lpstr>
      <vt:lpstr>Calibri</vt:lpstr>
      <vt:lpstr>Calibri Light</vt:lpstr>
      <vt:lpstr>Cambria</vt:lpstr>
      <vt:lpstr>Times New Roman</vt:lpstr>
      <vt:lpstr>Тема Office</vt:lpstr>
      <vt:lpstr>Презентация PowerPoint</vt:lpstr>
      <vt:lpstr>Взаимодействие Церкви и государства в области образования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Проект «Современная школа духовно-нравственного воспитания молодежи и подростков» </vt:lpstr>
      <vt:lpstr>Проведение региональных методических семинаров с педагогами и священнослужителями, участвующими в проекте</vt:lpstr>
      <vt:lpstr>Встреча Митрополита Владивостокского и Приморского Павла с педагогами и духовенством, участниками грантового проекта</vt:lpstr>
      <vt:lpstr> В завершение встречи владыка Павел познакомил педагогов с книгой митрополита Вениамина (Пушкаря)  «Священная библейская история»</vt:lpstr>
      <vt:lpstr>Пилотные территории проекта</vt:lpstr>
      <vt:lpstr>  29 образовательных учреждений  130 классов 520 уроков 3 000 школьников  7-11 классов </vt:lpstr>
      <vt:lpstr>Уроки в образовательных учреждениях</vt:lpstr>
      <vt:lpstr>Презентация PowerPoint</vt:lpstr>
      <vt:lpstr>Презентация PowerPoint</vt:lpstr>
      <vt:lpstr>Для участников проекта были организованы экскурсионные программы по историческим местам и храмам г. Владивостока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мон. Елизавета Власова</dc:creator>
  <cp:lastModifiedBy>Павел Павел</cp:lastModifiedBy>
  <cp:revision>62</cp:revision>
  <dcterms:created xsi:type="dcterms:W3CDTF">2024-08-25T12:09:43Z</dcterms:created>
  <dcterms:modified xsi:type="dcterms:W3CDTF">2025-09-29T23:29:28Z</dcterms:modified>
</cp:coreProperties>
</file>